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
      <p:font typeface="Roboto"/>
      <p:regular r:id="rId41"/>
      <p:bold r:id="rId42"/>
      <p:italic r:id="rId43"/>
      <p:boldItalic r:id="rId44"/>
    </p:embeddedFont>
    <p:embeddedFont>
      <p:font typeface="Overpass"/>
      <p:regular r:id="rId45"/>
      <p:bold r:id="rId46"/>
      <p:italic r:id="rId47"/>
      <p:boldItalic r:id="rId48"/>
    </p:embeddedFont>
    <p:embeddedFont>
      <p:font typeface="Source Code Pro"/>
      <p:regular r:id="rId49"/>
      <p:bold r:id="rId50"/>
      <p:italic r:id="rId51"/>
      <p:boldItalic r:id="rId52"/>
    </p:embeddedFont>
    <p:embeddedFont>
      <p:font typeface="Overpass Light"/>
      <p:regular r:id="rId53"/>
      <p:bold r:id="rId54"/>
      <p:italic r:id="rId55"/>
      <p:boldItalic r:id="rId56"/>
    </p:embeddedFont>
    <p:embeddedFont>
      <p:font typeface="Overpass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3E43807-EEDA-4F38-B3A5-B72C0F036403}">
  <a:tblStyle styleId="{33E43807-EEDA-4F38-B3A5-B72C0F0364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Overpass-bold.fntdata"/><Relationship Id="rId45" Type="http://schemas.openxmlformats.org/officeDocument/2006/relationships/font" Target="fonts/Overpas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pass-boldItalic.fntdata"/><Relationship Id="rId47" Type="http://schemas.openxmlformats.org/officeDocument/2006/relationships/font" Target="fonts/Overpass-italic.fntdata"/><Relationship Id="rId49"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ProximaNova-regular.fntdata"/><Relationship Id="rId36" Type="http://schemas.openxmlformats.org/officeDocument/2006/relationships/slide" Target="slides/slide31.xml"/><Relationship Id="rId39" Type="http://schemas.openxmlformats.org/officeDocument/2006/relationships/font" Target="fonts/ProximaNova-italic.fntdata"/><Relationship Id="rId38" Type="http://schemas.openxmlformats.org/officeDocument/2006/relationships/font" Target="fonts/ProximaNov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verpass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italic.fntdata"/><Relationship Id="rId50" Type="http://schemas.openxmlformats.org/officeDocument/2006/relationships/font" Target="fonts/SourceCodePro-bold.fntdata"/><Relationship Id="rId53" Type="http://schemas.openxmlformats.org/officeDocument/2006/relationships/font" Target="fonts/OverpassLight-regular.fntdata"/><Relationship Id="rId52" Type="http://schemas.openxmlformats.org/officeDocument/2006/relationships/font" Target="fonts/SourceCodePro-boldItalic.fntdata"/><Relationship Id="rId11" Type="http://schemas.openxmlformats.org/officeDocument/2006/relationships/slide" Target="slides/slide6.xml"/><Relationship Id="rId55" Type="http://schemas.openxmlformats.org/officeDocument/2006/relationships/font" Target="fonts/OverpassLight-italic.fntdata"/><Relationship Id="rId10" Type="http://schemas.openxmlformats.org/officeDocument/2006/relationships/slide" Target="slides/slide5.xml"/><Relationship Id="rId54" Type="http://schemas.openxmlformats.org/officeDocument/2006/relationships/font" Target="fonts/OverpassLight-bold.fntdata"/><Relationship Id="rId13" Type="http://schemas.openxmlformats.org/officeDocument/2006/relationships/slide" Target="slides/slide8.xml"/><Relationship Id="rId57" Type="http://schemas.openxmlformats.org/officeDocument/2006/relationships/font" Target="fonts/OverpassSemiBold-regular.fntdata"/><Relationship Id="rId12" Type="http://schemas.openxmlformats.org/officeDocument/2006/relationships/slide" Target="slides/slide7.xml"/><Relationship Id="rId56" Type="http://schemas.openxmlformats.org/officeDocument/2006/relationships/font" Target="fonts/OverpassLight-boldItalic.fntdata"/><Relationship Id="rId15" Type="http://schemas.openxmlformats.org/officeDocument/2006/relationships/slide" Target="slides/slide10.xml"/><Relationship Id="rId59" Type="http://schemas.openxmlformats.org/officeDocument/2006/relationships/font" Target="fonts/OverpassSemiBold-italic.fntdata"/><Relationship Id="rId14" Type="http://schemas.openxmlformats.org/officeDocument/2006/relationships/slide" Target="slides/slide9.xml"/><Relationship Id="rId58" Type="http://schemas.openxmlformats.org/officeDocument/2006/relationships/font" Target="fonts/Overpass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stio.io/docs/concepts/traffic-management/" TargetMode="External"/><Relationship Id="rId3" Type="http://schemas.openxmlformats.org/officeDocument/2006/relationships/hyperlink" Target="https://istio.io/docs/concepts/security/" TargetMode="External"/><Relationship Id="rId4" Type="http://schemas.openxmlformats.org/officeDocument/2006/relationships/hyperlink" Target="https://istio.io/docs/concepts/policies-and-telemetry/" TargetMode="External"/><Relationship Id="rId5" Type="http://schemas.openxmlformats.org/officeDocument/2006/relationships/hyperlink" Target="https://istio.io/docs/tasks/telemetr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dc84b85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dc84b85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1fd4425b0_1_2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41fd4425b0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t>Is there now going to be a cascading failure that breaks the entire pricing engine? Is the application now going to stop working because the pricing engine is now broken? Solving these problems are not trivial. Especially since you won’t your code to focus on business capabilities, things that provide business value. You don’t want to spend all your time figuring out how to handle failures.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dc84b857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dc84b857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f87d71434_5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f87d71434_5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t>One common way to help prevent cascading failures is to have a configurable number of timeouts and retries that the service will try before it considers the service as failed. The service then will also have what’s called a circuit breaker from further exacerbate the problem. </a:t>
            </a:r>
            <a:r>
              <a:rPr lang="en" sz="1200"/>
              <a:t>The basic idea behind the circuit breaker is very simple. You wrap a protected function call in a circuit breaker object, which monitors for failures. Once the failures reach a certain threshold, the circuit breaker trips, and all further calls to the circuit breaker return with an error, without the protected call being made at all. You may even set specific thresholds to trip the circuit breaker such as a 25% failure rate.</a:t>
            </a:r>
            <a:endParaRPr sz="1200"/>
          </a:p>
          <a:p>
            <a:pPr indent="0" lvl="0" marL="0" marR="0" rtl="0" algn="l">
              <a:spcBef>
                <a:spcPts val="0"/>
              </a:spcBef>
              <a:spcAft>
                <a:spcPts val="0"/>
              </a:spcAft>
              <a:buClr>
                <a:schemeClr val="dk1"/>
              </a:buClr>
              <a:buFont typeface="Arial"/>
              <a:buNone/>
            </a:pPr>
            <a:r>
              <a:t/>
            </a:r>
            <a:endParaRPr sz="1200"/>
          </a:p>
          <a:p>
            <a:pPr indent="0" lvl="0" marL="0" marR="0" rtl="0" algn="l">
              <a:spcBef>
                <a:spcPts val="0"/>
              </a:spcBef>
              <a:spcAft>
                <a:spcPts val="0"/>
              </a:spcAft>
              <a:buClr>
                <a:schemeClr val="dk1"/>
              </a:buClr>
              <a:buFont typeface="Arial"/>
              <a:buNone/>
            </a:pPr>
            <a:r>
              <a:rPr lang="en" sz="1200"/>
              <a:t>Cascading failures is just one common thing that developers will need to tackle, but there are more as well.</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1fd4425b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41fd4425b0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t>Entire suites of frameworks were built to help developers address these resilience concerns.</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rPr lang="en" sz="1200"/>
              <a:t>Some of the big web companies had to put frameworks and libraries into place to help alleviate some of the challenges of an  reliable network and many code deployments per day. For example, companies like Netflix created projects like Netflix OSS Ribbon,  Hystrix, and Eureka to solve these types of problems. Others such as Twitter and Google ended up doing similar things. These  frameworks that they created were very language and platform specific and, in some cases, made it very difficult to bring in new  microservices written in programming languages that didn’t have support from these resilience frameworks they created. Whenever these  resilience frameworks were updated, the applications also needed to be updated to stay in lock step.</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rPr lang="en" sz="1200"/>
              <a:t>Service discovery (e.g. with Eureka)</a:t>
            </a:r>
            <a:endParaRPr sz="1200"/>
          </a:p>
          <a:p>
            <a:pPr indent="0" lvl="0" marL="0" marR="0" rtl="0" algn="l">
              <a:lnSpc>
                <a:spcPct val="100000"/>
              </a:lnSpc>
              <a:spcBef>
                <a:spcPts val="0"/>
              </a:spcBef>
              <a:spcAft>
                <a:spcPts val="0"/>
              </a:spcAft>
              <a:buClr>
                <a:schemeClr val="dk1"/>
              </a:buClr>
              <a:buSzPts val="1100"/>
              <a:buFont typeface="Arial"/>
              <a:buNone/>
            </a:pPr>
            <a:r>
              <a:rPr lang="en" sz="1200"/>
              <a:t>Client-side load balancing (e.g. with Netfix Ribbon)</a:t>
            </a:r>
            <a:endParaRPr sz="1200"/>
          </a:p>
          <a:p>
            <a:pPr indent="0" lvl="0" marL="0" marR="0" rtl="0" algn="l">
              <a:lnSpc>
                <a:spcPct val="100000"/>
              </a:lnSpc>
              <a:spcBef>
                <a:spcPts val="0"/>
              </a:spcBef>
              <a:spcAft>
                <a:spcPts val="0"/>
              </a:spcAft>
              <a:buClr>
                <a:schemeClr val="dk1"/>
              </a:buClr>
              <a:buSzPts val="1100"/>
              <a:buFont typeface="Arial"/>
              <a:buNone/>
            </a:pPr>
            <a:r>
              <a:rPr lang="en" sz="1200"/>
              <a:t>Circuit breaking and Bulkheading (e.g. with Netfix Hystrix)</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rPr lang="en" sz="1200"/>
              <a:t>The downside is that you need a library to support each combination of the language and framework you are supporting. The Netflix OSS largely supports Java. There’s specific libraries that you now need to add your application. So imagine building and maintaining this at scale. Especially if you move to containers. If you have a Java application each application will now have a JVM, a library for each Netflix OSS component, the application itself in addition to potentially also having agents for logging and/or metrics. You’re now building containers that are very large and hard to maintain.</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f87d71434_2_56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f87d71434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Services are made responsible to address the complexity of distributed architectures</a:t>
            </a:r>
            <a:endParaRPr sz="1200"/>
          </a:p>
          <a:p>
            <a:pPr indent="0" lvl="0" marL="0" rtl="0" algn="l">
              <a:spcBef>
                <a:spcPts val="0"/>
              </a:spcBef>
              <a:spcAft>
                <a:spcPts val="0"/>
              </a:spcAft>
              <a:buNone/>
            </a:pPr>
            <a:r>
              <a:rPr lang="en" sz="1200"/>
              <a:t>What about existing apps? </a:t>
            </a:r>
            <a:endParaRPr sz="1200"/>
          </a:p>
          <a:p>
            <a:pPr indent="0" lvl="0" marL="0" rtl="0" algn="l">
              <a:spcBef>
                <a:spcPts val="0"/>
              </a:spcBef>
              <a:spcAft>
                <a:spcPts val="0"/>
              </a:spcAft>
              <a:buNone/>
            </a:pPr>
            <a:r>
              <a:rPr lang="en" sz="1200"/>
              <a:t>You have rewire them to be able to support these capabilities?</a:t>
            </a:r>
            <a:endParaRPr sz="1200"/>
          </a:p>
          <a:p>
            <a:pPr indent="0" lvl="0" marL="0" rtl="0" algn="l">
              <a:spcBef>
                <a:spcPts val="0"/>
              </a:spcBef>
              <a:spcAft>
                <a:spcPts val="0"/>
              </a:spcAft>
              <a:buNone/>
            </a:pPr>
            <a:r>
              <a:rPr lang="en" sz="1200"/>
              <a:t>What about other languages? </a:t>
            </a:r>
            <a:endParaRPr sz="1200"/>
          </a:p>
          <a:p>
            <a:pPr indent="0" lvl="0" marL="0" rtl="0" algn="l">
              <a:spcBef>
                <a:spcPts val="0"/>
              </a:spcBef>
              <a:spcAft>
                <a:spcPts val="0"/>
              </a:spcAft>
              <a:buNone/>
            </a:pPr>
            <a:r>
              <a:rPr lang="en" sz="1200"/>
              <a:t>You have to find other frameworks that might provide similar functionality</a:t>
            </a:r>
            <a:endParaRPr sz="1200"/>
          </a:p>
          <a:p>
            <a:pPr indent="0" lvl="0" marL="0" rtl="0" algn="l">
              <a:spcBef>
                <a:spcPts val="0"/>
              </a:spcBef>
              <a:spcAft>
                <a:spcPts val="0"/>
              </a:spcAft>
              <a:buNone/>
            </a:pPr>
            <a:r>
              <a:rPr lang="en" sz="1200"/>
              <a:t>Or you might have to implement yourself</a:t>
            </a:r>
            <a:endParaRPr sz="1200"/>
          </a:p>
          <a:p>
            <a:pPr indent="0" lvl="0" marL="0" rtl="0" algn="l">
              <a:spcBef>
                <a:spcPts val="0"/>
              </a:spcBef>
              <a:spcAft>
                <a:spcPts val="0"/>
              </a:spcAft>
              <a:buNone/>
            </a:pPr>
            <a:r>
              <a:rPr lang="en" sz="1200"/>
              <a:t>Ending up with a variety of frameworks and libraries that solve these complexities in different ways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f87d7143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3f87d71434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chemeClr val="dk1"/>
                </a:solidFill>
              </a:rPr>
              <a:t>Traditional monolithic applications can definitely be successful but people often frustrated when tyring to move them into a cloud because everything is so coupled together. A small change requires everything to be rebuilt and deployed. As IT organizations adopt microservices, keeping track of everything is already a challenge. For most people, modern microservices and containers go hand in hand. So when you run containers on premise or in the cloud, for most people that means orchestrating them with Kubernetes which is the de-facto standard to orchestrate containers. Yet, using Kubernetes for microservices actually exacerbates the old problems because people are now creating more containers and microservices than ever before. This has left enterprises unable to connect, observe secure, and control their microservices in any consistent way. I chose those words those carefully because as you’ll see with istio that a lot of the capabilities specifically fall into those categories: connect, observe, secure, control.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dc84b857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dc84b857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f87d71434_2_4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f87d71434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service mesh is designed as a better way to implement all of these microservices capabilities. Instead of piling on libraries into an application, a service mesh is a </a:t>
            </a:r>
            <a:r>
              <a:rPr lang="en"/>
              <a:t>dedicated</a:t>
            </a:r>
            <a:r>
              <a:rPr lang="en"/>
              <a:t> network for these communications. The goal is to completely separate your application and </a:t>
            </a:r>
            <a:r>
              <a:rPr lang="en"/>
              <a:t>its</a:t>
            </a:r>
            <a:r>
              <a:rPr lang="en"/>
              <a:t> business value from the </a:t>
            </a:r>
            <a:r>
              <a:rPr lang="en"/>
              <a:t>infrastructure</a:t>
            </a: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f87d71434_2_4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f87d71434_2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service mesh makes the</a:t>
            </a:r>
            <a:r>
              <a:rPr lang="en"/>
              <a:t> platform responsible for providing those services to any application (existing or new, in any programming language or framework)  that is running on the platform. The services then can really be micro and focus on their business logic rather than cloud-native complexities.  This way you now can support not only Java based microservices, but monolithic </a:t>
            </a:r>
            <a:r>
              <a:rPr lang="en"/>
              <a:t>applications</a:t>
            </a:r>
            <a:r>
              <a:rPr lang="en"/>
              <a:t> and services written in any language, making it language agnostic. By doing so your developer will not have to hard code operational dependencies. It promotes separation of </a:t>
            </a:r>
            <a:r>
              <a:rPr lang="en"/>
              <a:t>concerns</a:t>
            </a:r>
            <a:r>
              <a:rPr lang="en"/>
              <a:t>. Developers focus can focus on value.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dee9b4d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dee9b4d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 service mesh is used to describe the network of microservices that make up such applications and the interactions between them. As a microservices system grows in size and complexity, it can become harder to understand and manage.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Istio has the goal to reduce the complexity of services deployments and to ease the strain on your development teams - within the scope of connect, secure, control, and observe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dc84b857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dc84b857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29afd2f5f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9afd2f5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10,000 ft istio enables:</a:t>
            </a:r>
            <a:endParaRPr/>
          </a:p>
          <a:p>
            <a:pPr indent="0" lvl="0" marL="0" rtl="0" algn="l">
              <a:spcBef>
                <a:spcPts val="0"/>
              </a:spcBef>
              <a:spcAft>
                <a:spcPts val="0"/>
              </a:spcAft>
              <a:buNone/>
            </a:pPr>
            <a:r>
              <a:rPr lang="en"/>
              <a:t>- Traffic mgmt by providing you the ability to configure rules to routing traffic between services - </a:t>
            </a:r>
            <a:r>
              <a:rPr lang="en" u="sng"/>
              <a:t>catch issues before they cause problems, make calls more reliable, and your network more robust</a:t>
            </a:r>
            <a:endParaRPr u="sng"/>
          </a:p>
          <a:p>
            <a:pPr indent="0" lvl="0" marL="0" rtl="0" algn="l">
              <a:spcBef>
                <a:spcPts val="0"/>
              </a:spcBef>
              <a:spcAft>
                <a:spcPts val="0"/>
              </a:spcAft>
              <a:buNone/>
            </a:pPr>
            <a:r>
              <a:rPr lang="en"/>
              <a:t>- Service </a:t>
            </a:r>
            <a:r>
              <a:rPr lang="en"/>
              <a:t>identity</a:t>
            </a:r>
            <a:r>
              <a:rPr lang="en"/>
              <a:t> and security of the underlying secure communication channel, </a:t>
            </a:r>
            <a:r>
              <a:rPr lang="en" u="sng"/>
              <a:t>so developers can focus on the applications and app level security</a:t>
            </a:r>
            <a:endParaRPr u="sng"/>
          </a:p>
          <a:p>
            <a:pPr indent="0" lvl="0" marL="0" rtl="0" algn="l">
              <a:spcBef>
                <a:spcPts val="0"/>
              </a:spcBef>
              <a:spcAft>
                <a:spcPts val="0"/>
              </a:spcAft>
              <a:buNone/>
            </a:pPr>
            <a:r>
              <a:rPr lang="en"/>
              <a:t>- Policy enforcement that is configurable so that you can </a:t>
            </a:r>
            <a:r>
              <a:rPr lang="en" u="sng"/>
              <a:t>increase </a:t>
            </a:r>
            <a:r>
              <a:rPr lang="en" u="sng"/>
              <a:t>service uptime and reduce the chance unexpected events break the system</a:t>
            </a:r>
            <a:endParaRPr u="sng"/>
          </a:p>
          <a:p>
            <a:pPr indent="0" lvl="0" marL="0" rtl="0" algn="l">
              <a:spcBef>
                <a:spcPts val="0"/>
              </a:spcBef>
              <a:spcAft>
                <a:spcPts val="0"/>
              </a:spcAft>
              <a:buNone/>
            </a:pPr>
            <a:r>
              <a:rPr lang="en"/>
              <a:t>- Observability logging so that you can </a:t>
            </a:r>
            <a:r>
              <a:rPr lang="en" u="sng"/>
              <a:t>detect and fix issues quickly</a:t>
            </a:r>
            <a:endParaRPr u="sng"/>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https://istio.io/docs/concepts/traffic-management/</a:t>
            </a:r>
            <a:endParaRPr/>
          </a:p>
          <a:p>
            <a:pPr indent="0" lvl="0" marL="0" rtl="0" algn="l">
              <a:spcBef>
                <a:spcPts val="0"/>
              </a:spcBef>
              <a:spcAft>
                <a:spcPts val="0"/>
              </a:spcAft>
              <a:buNone/>
            </a:pPr>
            <a:r>
              <a:rPr lang="en" u="sng">
                <a:solidFill>
                  <a:schemeClr val="hlink"/>
                </a:solidFill>
                <a:hlinkClick r:id="rId3"/>
              </a:rPr>
              <a:t>https://istio.io/docs/concepts/security/</a:t>
            </a:r>
            <a:endParaRPr/>
          </a:p>
          <a:p>
            <a:pPr indent="0" lvl="0" marL="0" rtl="0" algn="l">
              <a:spcBef>
                <a:spcPts val="0"/>
              </a:spcBef>
              <a:spcAft>
                <a:spcPts val="0"/>
              </a:spcAft>
              <a:buNone/>
            </a:pPr>
            <a:r>
              <a:rPr lang="en" u="sng">
                <a:solidFill>
                  <a:schemeClr val="hlink"/>
                </a:solidFill>
                <a:hlinkClick r:id="rId4"/>
              </a:rPr>
              <a:t>https://istio.io/docs/concepts/policies-and-telemetry/</a:t>
            </a:r>
            <a:endParaRPr/>
          </a:p>
          <a:p>
            <a:pPr indent="0" lvl="0" marL="0" rtl="0" algn="l">
              <a:spcBef>
                <a:spcPts val="0"/>
              </a:spcBef>
              <a:spcAft>
                <a:spcPts val="0"/>
              </a:spcAft>
              <a:buNone/>
            </a:pPr>
            <a:r>
              <a:rPr lang="en" u="sng">
                <a:solidFill>
                  <a:schemeClr val="hlink"/>
                </a:solidFill>
                <a:hlinkClick r:id="rId5"/>
              </a:rPr>
              <a:t>https://istio.io/docs/tasks/telemetry/</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361911f4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361911f4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1fd4425b0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1fd4425b0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54000" rtl="0" algn="l">
              <a:lnSpc>
                <a:spcPct val="150000"/>
              </a:lnSpc>
              <a:spcBef>
                <a:spcPts val="300"/>
              </a:spcBef>
              <a:spcAft>
                <a:spcPts val="0"/>
              </a:spcAft>
              <a:buClr>
                <a:schemeClr val="dk1"/>
              </a:buClr>
              <a:buSzPts val="1100"/>
              <a:buFont typeface="Arial"/>
              <a:buNone/>
            </a:pPr>
            <a:r>
              <a:t/>
            </a:r>
            <a:endParaRPr sz="1200">
              <a:solidFill>
                <a:srgbClr val="535F61"/>
              </a:solidFill>
              <a:latin typeface="Roboto"/>
              <a:ea typeface="Roboto"/>
              <a:cs typeface="Roboto"/>
              <a:sym typeface="Roboto"/>
            </a:endParaRPr>
          </a:p>
          <a:p>
            <a:pPr indent="0" lvl="0" marL="0" rtl="0" algn="l">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3361911f49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61911f49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3361911f4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361911f4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54000" rtl="0" algn="l">
              <a:lnSpc>
                <a:spcPct val="150000"/>
              </a:lnSpc>
              <a:spcBef>
                <a:spcPts val="300"/>
              </a:spcBef>
              <a:spcAft>
                <a:spcPts val="0"/>
              </a:spcAft>
              <a:buClr>
                <a:schemeClr val="dk1"/>
              </a:buClr>
              <a:buSzPts val="1100"/>
              <a:buFont typeface="Arial"/>
              <a:buNone/>
            </a:pPr>
            <a:r>
              <a:t/>
            </a:r>
            <a:endParaRPr sz="1200">
              <a:solidFill>
                <a:srgbClr val="535F61"/>
              </a:solidFill>
              <a:latin typeface="Roboto"/>
              <a:ea typeface="Roboto"/>
              <a:cs typeface="Roboto"/>
              <a:sym typeface="Roboto"/>
            </a:endParaRPr>
          </a:p>
          <a:p>
            <a:pPr indent="0" lvl="0" marL="0" rtl="0" algn="l">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1fd4425b0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1fd4425b0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54000" rtl="0" algn="l">
              <a:lnSpc>
                <a:spcPct val="150000"/>
              </a:lnSpc>
              <a:spcBef>
                <a:spcPts val="300"/>
              </a:spcBef>
              <a:spcAft>
                <a:spcPts val="0"/>
              </a:spcAft>
              <a:buClr>
                <a:schemeClr val="dk1"/>
              </a:buClr>
              <a:buSzPts val="1100"/>
              <a:buFont typeface="Arial"/>
              <a:buNone/>
            </a:pPr>
            <a:r>
              <a:rPr lang="en" sz="1200">
                <a:highlight>
                  <a:srgbClr val="FFFFFF"/>
                </a:highlight>
                <a:latin typeface="Overpass"/>
                <a:ea typeface="Overpass"/>
                <a:cs typeface="Overpass"/>
                <a:sym typeface="Overpass"/>
              </a:rPr>
              <a:t> decouples traffic flow and infrastructure scaling, you can specify what rules you want traffic to follow rather than which specific pods/VMs should receive traffic</a:t>
            </a:r>
            <a:endParaRPr sz="1200">
              <a:highlight>
                <a:srgbClr val="FFFFFF"/>
              </a:highlight>
              <a:latin typeface="Overpass"/>
              <a:ea typeface="Overpass"/>
              <a:cs typeface="Overpass"/>
              <a:sym typeface="Overpass"/>
            </a:endParaRPr>
          </a:p>
          <a:p>
            <a:pPr indent="0" lvl="0" marL="0" marR="254000" rtl="0" algn="l">
              <a:lnSpc>
                <a:spcPct val="150000"/>
              </a:lnSpc>
              <a:spcBef>
                <a:spcPts val="300"/>
              </a:spcBef>
              <a:spcAft>
                <a:spcPts val="0"/>
              </a:spcAft>
              <a:buClr>
                <a:schemeClr val="dk1"/>
              </a:buClr>
              <a:buSzPts val="1100"/>
              <a:buFont typeface="Arial"/>
              <a:buNone/>
            </a:pPr>
            <a:r>
              <a:rPr lang="en" sz="1200">
                <a:highlight>
                  <a:srgbClr val="FFFFFF"/>
                </a:highlight>
                <a:latin typeface="Overpass"/>
                <a:ea typeface="Overpass"/>
                <a:cs typeface="Overpass"/>
                <a:sym typeface="Overpass"/>
              </a:rPr>
              <a:t>Note: The service mesh is not an overlay network. It simplifies and enhances how microservices in an application talk to each other over the network provided by the underlying platform</a:t>
            </a:r>
            <a:endParaRPr sz="1200">
              <a:latin typeface="Overpass"/>
              <a:ea typeface="Overpass"/>
              <a:cs typeface="Overpass"/>
              <a:sym typeface="Overpass"/>
            </a:endParaRPr>
          </a:p>
          <a:p>
            <a:pPr indent="0" lvl="0" marL="0" rtl="0" algn="l">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1fd4425b0_1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1fd4425b0_1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Istio m</a:t>
            </a:r>
            <a:r>
              <a:rPr lang="en" sz="1200">
                <a:solidFill>
                  <a:schemeClr val="dk1"/>
                </a:solidFill>
                <a:latin typeface="Overpass"/>
                <a:ea typeface="Overpass"/>
                <a:cs typeface="Overpass"/>
                <a:sym typeface="Overpass"/>
              </a:rPr>
              <a:t>anages authentication, authorization, and encryption of service communication </a:t>
            </a:r>
            <a:r>
              <a:rPr lang="en" sz="1200" u="sng">
                <a:solidFill>
                  <a:schemeClr val="dk1"/>
                </a:solidFill>
                <a:latin typeface="Overpass"/>
                <a:ea typeface="Overpass"/>
                <a:cs typeface="Overpass"/>
                <a:sym typeface="Overpass"/>
              </a:rPr>
              <a:t>at scale</a:t>
            </a:r>
            <a:endParaRPr sz="1200" u="sng">
              <a:latin typeface="Overpass"/>
              <a:ea typeface="Overpass"/>
              <a:cs typeface="Overpass"/>
              <a:sym typeface="Overpass"/>
            </a:endParaRPr>
          </a:p>
          <a:p>
            <a:pPr indent="0" lvl="0" marL="0" marR="254000" rtl="0" algn="l">
              <a:lnSpc>
                <a:spcPct val="150000"/>
              </a:lnSpc>
              <a:spcBef>
                <a:spcPts val="300"/>
              </a:spcBef>
              <a:spcAft>
                <a:spcPts val="0"/>
              </a:spcAft>
              <a:buClr>
                <a:schemeClr val="dk1"/>
              </a:buClr>
              <a:buSzPts val="1100"/>
              <a:buFont typeface="Arial"/>
              <a:buNone/>
            </a:pPr>
            <a:r>
              <a:rPr lang="en" sz="1200">
                <a:latin typeface="Overpass"/>
                <a:ea typeface="Overpass"/>
                <a:cs typeface="Overpass"/>
                <a:sym typeface="Overpass"/>
              </a:rPr>
              <a:t>Talk through an e</a:t>
            </a:r>
            <a:r>
              <a:rPr lang="en" sz="1200">
                <a:latin typeface="Overpass"/>
                <a:ea typeface="Overpass"/>
                <a:cs typeface="Overpass"/>
                <a:sym typeface="Overpass"/>
              </a:rPr>
              <a:t>xample: Adding encryption to a system that didn’t have it before…</a:t>
            </a:r>
            <a:endParaRPr sz="1200">
              <a:latin typeface="Overpass"/>
              <a:ea typeface="Overpass"/>
              <a:cs typeface="Overpass"/>
              <a:sym typeface="Overpass"/>
            </a:endParaRPr>
          </a:p>
          <a:p>
            <a:pPr indent="0" lvl="0" marL="0" marR="254000" rtl="0" algn="l">
              <a:lnSpc>
                <a:spcPct val="150000"/>
              </a:lnSpc>
              <a:spcBef>
                <a:spcPts val="300"/>
              </a:spcBef>
              <a:spcAft>
                <a:spcPts val="0"/>
              </a:spcAft>
              <a:buClr>
                <a:schemeClr val="dk1"/>
              </a:buClr>
              <a:buSzPts val="1100"/>
              <a:buFont typeface="Arial"/>
              <a:buNone/>
            </a:pPr>
            <a:r>
              <a:t/>
            </a:r>
            <a:endParaRPr sz="1200">
              <a:latin typeface="Overpass"/>
              <a:ea typeface="Overpass"/>
              <a:cs typeface="Overpass"/>
              <a:sym typeface="Overpass"/>
            </a:endParaRPr>
          </a:p>
          <a:p>
            <a:pPr indent="0" lvl="0" marL="0" marR="254000" rtl="0" algn="l">
              <a:lnSpc>
                <a:spcPct val="150000"/>
              </a:lnSpc>
              <a:spcBef>
                <a:spcPts val="300"/>
              </a:spcBef>
              <a:spcAft>
                <a:spcPts val="0"/>
              </a:spcAft>
              <a:buClr>
                <a:schemeClr val="dk1"/>
              </a:buClr>
              <a:buSzPts val="1100"/>
              <a:buFont typeface="Arial"/>
              <a:buNone/>
            </a:pPr>
            <a:r>
              <a:t/>
            </a:r>
            <a:endParaRPr sz="1200">
              <a:solidFill>
                <a:srgbClr val="535F61"/>
              </a:solidFill>
              <a:latin typeface="Roboto"/>
              <a:ea typeface="Roboto"/>
              <a:cs typeface="Roboto"/>
              <a:sym typeface="Roboto"/>
            </a:endParaRPr>
          </a:p>
          <a:p>
            <a:pPr indent="0" lvl="0" marL="0" rtl="0" algn="l">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41fd4425b0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1fd4425b0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Attach 3rd party adapters and collect metrics then configure and let let istio ensure that the services adhere to those policies</a:t>
            </a:r>
            <a:endParaRPr sz="1200">
              <a:solidFill>
                <a:srgbClr val="535F6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41fd4425b0_1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41fd4425b0_1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54000" rtl="0" algn="l">
              <a:lnSpc>
                <a:spcPct val="150000"/>
              </a:lnSpc>
              <a:spcBef>
                <a:spcPts val="300"/>
              </a:spcBef>
              <a:spcAft>
                <a:spcPts val="0"/>
              </a:spcAft>
              <a:buClr>
                <a:schemeClr val="dk1"/>
              </a:buClr>
              <a:buSzPts val="1100"/>
              <a:buFont typeface="Arial"/>
              <a:buNone/>
            </a:pPr>
            <a:r>
              <a:t/>
            </a:r>
            <a:endParaRPr sz="1200">
              <a:solidFill>
                <a:srgbClr val="535F61"/>
              </a:solidFill>
              <a:latin typeface="Roboto"/>
              <a:ea typeface="Roboto"/>
              <a:cs typeface="Roboto"/>
              <a:sym typeface="Roboto"/>
            </a:endParaRPr>
          </a:p>
          <a:p>
            <a:pPr indent="0" lvl="0" marL="0" rtl="0" algn="l">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4539899e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539899e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f87d71434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f87d714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lot has been written about the benefits of microservices over the past several years. Essentially microservices is an architectural style that focuses on creating applications from many smaller services as opposed to building apps as a single monolithic unit. The smaller services are often independently deployable and maintainable. They typically communicate over HTTP.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There’s lots of benefits to this approach, for instance you can create applications that can scale at a more granular level. For instance, if only a piece of your application needs to scale, then you can scale a service as opposed to scaling the entire monolithic application. If you’re doing things correctly, you can make your applications more extensible and increase your availability by avoiding single points of failure.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you break the monolith to smaller services, you tend to get a lot of them (what used to be libraries/functions are now services) and as the number increases the complexity of communications between these services increases as well. What used to be a function call from one piece of code to another in the monolith, is now an API call over the network which means we are relying a lot more on the network characteristics than we use to. When you adopt a microservices architecture you inherently doing distributed computing.</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539899e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539899e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34fa85106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34fa85106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1fd4425b0_1_4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41fd4425b0_1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t>Now that you’re relying more on the network there’s a lot of new things that you need to consider to create robust applications. If you’ve been following microservices thought leadership for a while, you’ve probably seen this list somewhere. It’s essentially a list of consideration you can’t avoid when you adopt microservices. I won’t cover all of them, but I’d like to point out three specific ones that customers often have to graple with:</a:t>
            </a:r>
            <a:endParaRPr sz="1200"/>
          </a:p>
          <a:p>
            <a:pPr indent="-304800" lvl="0" marL="457200" marR="0" rtl="0" algn="l">
              <a:spcBef>
                <a:spcPts val="0"/>
              </a:spcBef>
              <a:spcAft>
                <a:spcPts val="0"/>
              </a:spcAft>
              <a:buSzPts val="1200"/>
              <a:buAutoNum type="arabicPeriod"/>
            </a:pPr>
            <a:r>
              <a:rPr lang="en" sz="1200"/>
              <a:t>First, the network is reliable, in a traditional monolithic application you make a lot of assumptions that pieces of your application are reliable. It’s a fair assumption since your app is all running together and is usually loading libraries and functions from memory. However, when you move into the microservices model, you can no longer make this assumption. For instance, how is your application going to behave when the network is done? Is your application going to wait and retry for </a:t>
            </a:r>
            <a:r>
              <a:rPr lang="en" sz="1200"/>
              <a:t>dependencies</a:t>
            </a:r>
            <a:r>
              <a:rPr lang="en" sz="1200"/>
              <a:t> to become available or is it going to crash and need to be restarted in a specific order when the network is backup?</a:t>
            </a:r>
            <a:endParaRPr sz="1200"/>
          </a:p>
          <a:p>
            <a:pPr indent="-304800" lvl="0" marL="457200" marR="0" rtl="0" algn="l">
              <a:spcBef>
                <a:spcPts val="0"/>
              </a:spcBef>
              <a:spcAft>
                <a:spcPts val="0"/>
              </a:spcAft>
              <a:buSzPts val="1200"/>
              <a:buAutoNum type="arabicPeriod"/>
            </a:pPr>
            <a:r>
              <a:rPr lang="en" sz="1200"/>
              <a:t>The network is secure. When you use libraries in a monolithic application this isn’t as big of a concern, but when you communicate over a network there’s a big attack vector. You need to make sure that your communication is encrypted and you trust who you are communicating with.</a:t>
            </a:r>
            <a:endParaRPr sz="1200"/>
          </a:p>
          <a:p>
            <a:pPr indent="-304800" lvl="0" marL="457200" marR="0" rtl="0" algn="l">
              <a:spcBef>
                <a:spcPts val="0"/>
              </a:spcBef>
              <a:spcAft>
                <a:spcPts val="0"/>
              </a:spcAft>
              <a:buSzPts val="1200"/>
              <a:buAutoNum type="arabicPeriod"/>
            </a:pPr>
            <a:r>
              <a:rPr lang="en" sz="1200"/>
              <a:t>The topology doesn’t change. Imagine for a second that your services relies on an AWS EC2 instance. If you’re not using Elastic IPs (which cost extra), the external IP address for that VM instance is going to change if the machine is restarted. Will your service still work properly when this happens to one of his upstream dependncies?</a:t>
            </a:r>
            <a:endParaRPr sz="1200"/>
          </a:p>
          <a:p>
            <a:pPr indent="0" lvl="0" marL="0" marR="0" rtl="0" algn="l">
              <a:spcBef>
                <a:spcPts val="0"/>
              </a:spcBef>
              <a:spcAft>
                <a:spcPts val="0"/>
              </a:spcAft>
              <a:buClr>
                <a:schemeClr val="dk1"/>
              </a:buClr>
              <a:buFont typeface="Arial"/>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f87d71434_2_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f87d7143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probably imagine now, in this model, if you add new services that's going to mean more complexity and potential hazards that can happen.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1fd4425b0_1_4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41fd4425b0_1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100">
                <a:solidFill>
                  <a:schemeClr val="dk1"/>
                </a:solidFill>
              </a:rPr>
              <a:t>What this all means for you is that a move to microservices can be hard. There's some new capabilities that you now need to add to your services that are not necessarily business capabilities. A lot of these new capabilities are going to revolve around handling failures. You are going to have IP addresses that change. You are going to have </a:t>
            </a:r>
            <a:r>
              <a:rPr lang="en" sz="1100">
                <a:solidFill>
                  <a:schemeClr val="dk1"/>
                </a:solidFill>
              </a:rPr>
              <a:t>dependencies</a:t>
            </a:r>
            <a:r>
              <a:rPr lang="en" sz="1100">
                <a:solidFill>
                  <a:schemeClr val="dk1"/>
                </a:solidFill>
              </a:rPr>
              <a:t> that are unavailable. You are going to have slow response times for a </a:t>
            </a:r>
            <a:r>
              <a:rPr lang="en" sz="1100">
                <a:solidFill>
                  <a:schemeClr val="dk1"/>
                </a:solidFill>
              </a:rPr>
              <a:t>dependency</a:t>
            </a:r>
            <a:r>
              <a:rPr lang="en" sz="1100">
                <a:solidFill>
                  <a:schemeClr val="dk1"/>
                </a:solidFill>
              </a:rPr>
              <a:t>. Yet through all that, you're going to need to be able to handle end to end application correctness. Users want capabilities that are running and behaving as expected. So you need to design your applications in such a way that the microservices still work if there's a network timeout, or have some so sort of fallback capability when a critical dependency is unavailable.</a:t>
            </a:r>
            <a:endParaRPr sz="1100">
              <a:solidFill>
                <a:schemeClr val="dk1"/>
              </a:solidFill>
            </a:endParaRPr>
          </a:p>
          <a:p>
            <a:pPr indent="0" lvl="0" marL="0" marR="0" rtl="0" algn="l">
              <a:spcBef>
                <a:spcPts val="0"/>
              </a:spcBef>
              <a:spcAft>
                <a:spcPts val="0"/>
              </a:spcAft>
              <a:buClr>
                <a:schemeClr val="dk1"/>
              </a:buClr>
              <a:buFont typeface="Arial"/>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1fd4425b0_1_2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41fd4425b0_1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Now let’s use a specific real world example to point out the challenge. When you open up an application on your mobile device, although it appears as a monolithic application, it’s likely going to call many backend services that are running on a server somewhere to operate at full capacity. For instance, if you open up a ecommerce application such as Amazon you may look at an item and it may have a wide variety of capabilities that are being created from many backend services. For instance, a pricing service may be giving you the price of the item in your cart, in this case a new laptop. There may be more services for review ratings, or location-based availability, or one for a recommendation service.</a:t>
            </a:r>
            <a:endParaRPr/>
          </a:p>
          <a:p>
            <a:pPr indent="0" lvl="0" marL="0" marR="0" rtl="0" algn="l">
              <a:spcBef>
                <a:spcPts val="0"/>
              </a:spcBef>
              <a:spcAft>
                <a:spcPts val="0"/>
              </a:spcAft>
              <a:buClr>
                <a:schemeClr val="dk1"/>
              </a:buClr>
              <a:buFont typeface="Arial"/>
              <a:buNone/>
            </a:pPr>
            <a:r>
              <a:t/>
            </a:r>
            <a:endParaRPr/>
          </a:p>
          <a:p>
            <a:pPr indent="0" lvl="0" marL="0" marR="0" rtl="0" algn="l">
              <a:spcBef>
                <a:spcPts val="0"/>
              </a:spcBef>
              <a:spcAft>
                <a:spcPts val="0"/>
              </a:spcAft>
              <a:buClr>
                <a:schemeClr val="dk1"/>
              </a:buClr>
              <a:buFont typeface="Arial"/>
              <a:buNone/>
            </a:pPr>
            <a:r>
              <a:rPr lang="en"/>
              <a:t>But these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1fd4425b0_1_2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41fd4425b0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Each of these services may have other services they rely upon. For instance at Amazon, they actually have services that go out and scrap against Walmart, Target, etc and check prices to make sure that they’re offering up the lowest price. These service </a:t>
            </a:r>
            <a:r>
              <a:rPr lang="en"/>
              <a:t>dependencies</a:t>
            </a:r>
            <a:r>
              <a:rPr lang="en"/>
              <a:t> may have common items like a database, a cache, or an HTTP rest service.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1fd4425b0_1_2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41fd4425b0_1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Now think about what might happen if the downstream service is scraping against target.com and they change their website and the service completely crashes. You now have a critical piece of functionality that is broken.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1562794" y="2641369"/>
            <a:ext cx="56499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2" name="Google Shape;52;p1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5" name="Google Shape;55;p13"/>
          <p:cNvSpPr txBox="1"/>
          <p:nvPr>
            <p:ph idx="3" type="subTitle"/>
          </p:nvPr>
        </p:nvSpPr>
        <p:spPr>
          <a:xfrm>
            <a:off x="3353888"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 name="Google Shape;58;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1" name="Google Shape;61;p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 name="Google Shape;62;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3" name="Google Shape;63;p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4" name="Google Shape;64;p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5" name="Google Shape;65;p1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6" name="Google Shape;66;p14"/>
          <p:cNvSpPr txBox="1"/>
          <p:nvPr>
            <p:ph idx="2"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7" name="Google Shape;67;p1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GREY-Interior">
  <p:cSld name="LIGHT-GREY-Interior">
    <p:bg>
      <p:bgPr>
        <a:solidFill>
          <a:srgbClr val="EFEFEF"/>
        </a:solid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8366750" y="4809862"/>
            <a:ext cx="594300" cy="190800"/>
          </a:xfrm>
          <a:prstGeom prst="rect">
            <a:avLst/>
          </a:prstGeom>
          <a:noFill/>
          <a:ln>
            <a:noFill/>
          </a:ln>
        </p:spPr>
      </p:pic>
      <p:sp>
        <p:nvSpPr>
          <p:cNvPr id="70" name="Google Shape;70;p15"/>
          <p:cNvSpPr txBox="1"/>
          <p:nvPr/>
        </p:nvSpPr>
        <p:spPr>
          <a:xfrm>
            <a:off x="315300" y="4809850"/>
            <a:ext cx="16911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Overpass"/>
                <a:ea typeface="Overpass"/>
                <a:cs typeface="Overpass"/>
                <a:sym typeface="Overpass"/>
              </a:rPr>
              <a:t> ISTIO WEBINAR</a:t>
            </a:r>
            <a:endParaRPr sz="1000">
              <a:solidFill>
                <a:srgbClr val="999999"/>
              </a:solidFill>
              <a:latin typeface="Overpass"/>
              <a:ea typeface="Overpass"/>
              <a:cs typeface="Overpass"/>
              <a:sym typeface="Overpass"/>
            </a:endParaRPr>
          </a:p>
        </p:txBody>
      </p:sp>
      <p:sp>
        <p:nvSpPr>
          <p:cNvPr id="71" name="Google Shape;71;p15"/>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lvl1pPr lvl="0" rtl="0">
              <a:buNone/>
              <a:defRPr>
                <a:latin typeface="Overpass"/>
                <a:ea typeface="Overpass"/>
                <a:cs typeface="Overpass"/>
                <a:sym typeface="Overpass"/>
              </a:defRPr>
            </a:lvl1pPr>
            <a:lvl2pPr lvl="1" rtl="0">
              <a:buNone/>
              <a:defRPr>
                <a:latin typeface="Overpass"/>
                <a:ea typeface="Overpass"/>
                <a:cs typeface="Overpass"/>
                <a:sym typeface="Overpass"/>
              </a:defRPr>
            </a:lvl2pPr>
            <a:lvl3pPr lvl="2" rtl="0">
              <a:buNone/>
              <a:defRPr>
                <a:latin typeface="Overpass"/>
                <a:ea typeface="Overpass"/>
                <a:cs typeface="Overpass"/>
                <a:sym typeface="Overpass"/>
              </a:defRPr>
            </a:lvl3pPr>
            <a:lvl4pPr lvl="3" rtl="0">
              <a:buNone/>
              <a:defRPr>
                <a:latin typeface="Overpass"/>
                <a:ea typeface="Overpass"/>
                <a:cs typeface="Overpass"/>
                <a:sym typeface="Overpass"/>
              </a:defRPr>
            </a:lvl4pPr>
            <a:lvl5pPr lvl="4" rtl="0">
              <a:buNone/>
              <a:defRPr>
                <a:latin typeface="Overpass"/>
                <a:ea typeface="Overpass"/>
                <a:cs typeface="Overpass"/>
                <a:sym typeface="Overpass"/>
              </a:defRPr>
            </a:lvl5pPr>
            <a:lvl6pPr lvl="5" rtl="0">
              <a:buNone/>
              <a:defRPr>
                <a:latin typeface="Overpass"/>
                <a:ea typeface="Overpass"/>
                <a:cs typeface="Overpass"/>
                <a:sym typeface="Overpass"/>
              </a:defRPr>
            </a:lvl6pPr>
            <a:lvl7pPr lvl="6" rtl="0">
              <a:buNone/>
              <a:defRPr>
                <a:latin typeface="Overpass"/>
                <a:ea typeface="Overpass"/>
                <a:cs typeface="Overpass"/>
                <a:sym typeface="Overpass"/>
              </a:defRPr>
            </a:lvl7pPr>
            <a:lvl8pPr lvl="7" rtl="0">
              <a:buNone/>
              <a:defRPr>
                <a:latin typeface="Overpass"/>
                <a:ea typeface="Overpass"/>
                <a:cs typeface="Overpass"/>
                <a:sym typeface="Overpass"/>
              </a:defRPr>
            </a:lvl8pPr>
            <a:lvl9pPr lvl="8" rtl="0">
              <a:buNone/>
              <a:defRPr>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72" name="Shape 72"/>
        <p:cNvGrpSpPr/>
        <p:nvPr/>
      </p:nvGrpSpPr>
      <p:grpSpPr>
        <a:xfrm>
          <a:off x="0" y="0"/>
          <a:ext cx="0" cy="0"/>
          <a:chOff x="0" y="0"/>
          <a:chExt cx="0" cy="0"/>
        </a:xfrm>
      </p:grpSpPr>
      <p:sp>
        <p:nvSpPr>
          <p:cNvPr id="73" name="Google Shape;73;p16"/>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COVER">
    <p:bg>
      <p:bgPr>
        <a:solidFill>
          <a:srgbClr val="A30000"/>
        </a:solidFill>
      </p:bgPr>
    </p:bg>
    <p:spTree>
      <p:nvGrpSpPr>
        <p:cNvPr id="74" name="Shape 74"/>
        <p:cNvGrpSpPr/>
        <p:nvPr/>
      </p:nvGrpSpPr>
      <p:grpSpPr>
        <a:xfrm>
          <a:off x="0" y="0"/>
          <a:ext cx="0" cy="0"/>
          <a:chOff x="0" y="0"/>
          <a:chExt cx="0" cy="0"/>
        </a:xfrm>
      </p:grpSpPr>
      <p:pic>
        <p:nvPicPr>
          <p:cNvPr descr="Logo_RH_RGB_Reverse.png" id="75" name="Google Shape;75;p17"/>
          <p:cNvPicPr preferRelativeResize="0"/>
          <p:nvPr/>
        </p:nvPicPr>
        <p:blipFill rotWithShape="1">
          <a:blip r:embed="rId2">
            <a:alphaModFix/>
          </a:blip>
          <a:srcRect b="0" l="0" r="0" t="0"/>
          <a:stretch/>
        </p:blipFill>
        <p:spPr>
          <a:xfrm>
            <a:off x="7653482" y="187749"/>
            <a:ext cx="1225500" cy="393600"/>
          </a:xfrm>
          <a:prstGeom prst="rect">
            <a:avLst/>
          </a:prstGeom>
          <a:noFill/>
          <a:ln>
            <a:noFill/>
          </a:ln>
        </p:spPr>
      </p:pic>
      <p:sp>
        <p:nvSpPr>
          <p:cNvPr id="76" name="Google Shape;7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11.jpg"/><Relationship Id="rId6" Type="http://schemas.openxmlformats.org/officeDocument/2006/relationships/image" Target="../media/image6.jpg"/><Relationship Id="rId7" Type="http://schemas.openxmlformats.org/officeDocument/2006/relationships/image" Target="../media/image14.jpg"/><Relationship Id="rId8"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6.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hyperlink" Target="https://visualhunt.com/re/bf5ea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Maistra/istio-operator"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hyperlink" Target="https://learn.openshift.com/servicemes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0.jpg"/><Relationship Id="rId5" Type="http://schemas.openxmlformats.org/officeDocument/2006/relationships/image" Target="../media/image13.jpg"/><Relationship Id="rId6" Type="http://schemas.openxmlformats.org/officeDocument/2006/relationships/image" Target="../media/image9.jp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5.png"/><Relationship Id="rId5" Type="http://schemas.openxmlformats.org/officeDocument/2006/relationships/image" Target="../media/image11.jpg"/><Relationship Id="rId6" Type="http://schemas.openxmlformats.org/officeDocument/2006/relationships/image" Target="../media/image6.jpg"/><Relationship Id="rId7" Type="http://schemas.openxmlformats.org/officeDocument/2006/relationships/image" Target="../media/image14.jpg"/><Relationship Id="rId8"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5.png"/><Relationship Id="rId5" Type="http://schemas.openxmlformats.org/officeDocument/2006/relationships/image" Target="../media/image11.jpg"/><Relationship Id="rId6" Type="http://schemas.openxmlformats.org/officeDocument/2006/relationships/image" Target="../media/image6.jpg"/><Relationship Id="rId7" Type="http://schemas.openxmlformats.org/officeDocument/2006/relationships/image" Target="../media/image14.jp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8"/>
          <p:cNvSpPr txBox="1"/>
          <p:nvPr>
            <p:ph type="title"/>
          </p:nvPr>
        </p:nvSpPr>
        <p:spPr>
          <a:xfrm>
            <a:off x="1562906" y="1307719"/>
            <a:ext cx="5649900" cy="1200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Font typeface="Proxima Nova"/>
              <a:buNone/>
            </a:pPr>
            <a:r>
              <a:rPr b="1" lang="en" sz="2400">
                <a:latin typeface="Proxima Nova"/>
                <a:ea typeface="Proxima Nova"/>
                <a:cs typeface="Proxima Nova"/>
                <a:sym typeface="Proxima Nova"/>
              </a:rPr>
              <a:t>OpenShift 4.x Architecture Workshop</a:t>
            </a:r>
            <a:endParaRPr/>
          </a:p>
        </p:txBody>
      </p:sp>
      <p:sp>
        <p:nvSpPr>
          <p:cNvPr id="82" name="Google Shape;82;p18"/>
          <p:cNvSpPr txBox="1"/>
          <p:nvPr>
            <p:ph idx="1" type="subTitle"/>
          </p:nvPr>
        </p:nvSpPr>
        <p:spPr>
          <a:xfrm>
            <a:off x="1562794" y="2641369"/>
            <a:ext cx="564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Istio Service Mesh</a:t>
            </a:r>
            <a:endParaRPr/>
          </a:p>
        </p:txBody>
      </p:sp>
      <p:sp>
        <p:nvSpPr>
          <p:cNvPr id="83" name="Google Shape;83;p18"/>
          <p:cNvSpPr txBox="1"/>
          <p:nvPr>
            <p:ph idx="2" type="subTitle"/>
          </p:nvPr>
        </p:nvSpPr>
        <p:spPr>
          <a:xfrm>
            <a:off x="1562794" y="3511275"/>
            <a:ext cx="15303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July 2019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7"/>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16" name="Google Shape;316;p27"/>
          <p:cNvSpPr txBox="1"/>
          <p:nvPr/>
        </p:nvSpPr>
        <p:spPr>
          <a:xfrm>
            <a:off x="235500" y="292625"/>
            <a:ext cx="847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CHAINING (CASCADING FAILURE)</a:t>
            </a:r>
            <a:endParaRPr b="1" sz="2400">
              <a:solidFill>
                <a:srgbClr val="000000"/>
              </a:solidFill>
              <a:latin typeface="Overpass"/>
              <a:ea typeface="Overpass"/>
              <a:cs typeface="Overpass"/>
              <a:sym typeface="Overpass"/>
            </a:endParaRPr>
          </a:p>
        </p:txBody>
      </p:sp>
      <p:pic>
        <p:nvPicPr>
          <p:cNvPr id="317" name="Google Shape;317;p27"/>
          <p:cNvPicPr preferRelativeResize="0"/>
          <p:nvPr/>
        </p:nvPicPr>
        <p:blipFill>
          <a:blip r:embed="rId3">
            <a:alphaModFix/>
          </a:blip>
          <a:stretch>
            <a:fillRect/>
          </a:stretch>
        </p:blipFill>
        <p:spPr>
          <a:xfrm>
            <a:off x="230275" y="1406725"/>
            <a:ext cx="1800600" cy="3025061"/>
          </a:xfrm>
          <a:prstGeom prst="rect">
            <a:avLst/>
          </a:prstGeom>
          <a:noFill/>
          <a:ln>
            <a:noFill/>
          </a:ln>
        </p:spPr>
      </p:pic>
      <p:pic>
        <p:nvPicPr>
          <p:cNvPr id="318" name="Google Shape;318;p27"/>
          <p:cNvPicPr preferRelativeResize="0"/>
          <p:nvPr/>
        </p:nvPicPr>
        <p:blipFill>
          <a:blip r:embed="rId4">
            <a:alphaModFix/>
          </a:blip>
          <a:stretch>
            <a:fillRect/>
          </a:stretch>
        </p:blipFill>
        <p:spPr>
          <a:xfrm>
            <a:off x="3964382" y="2414289"/>
            <a:ext cx="964942" cy="1082000"/>
          </a:xfrm>
          <a:prstGeom prst="rect">
            <a:avLst/>
          </a:prstGeom>
          <a:noFill/>
          <a:ln>
            <a:noFill/>
          </a:ln>
        </p:spPr>
      </p:pic>
      <p:pic>
        <p:nvPicPr>
          <p:cNvPr id="319" name="Google Shape;319;p27"/>
          <p:cNvPicPr preferRelativeResize="0"/>
          <p:nvPr/>
        </p:nvPicPr>
        <p:blipFill>
          <a:blip r:embed="rId5">
            <a:alphaModFix/>
          </a:blip>
          <a:stretch>
            <a:fillRect/>
          </a:stretch>
        </p:blipFill>
        <p:spPr>
          <a:xfrm>
            <a:off x="7833500" y="2173250"/>
            <a:ext cx="1234300" cy="1234300"/>
          </a:xfrm>
          <a:prstGeom prst="rect">
            <a:avLst/>
          </a:prstGeom>
          <a:noFill/>
          <a:ln>
            <a:noFill/>
          </a:ln>
        </p:spPr>
      </p:pic>
      <p:pic>
        <p:nvPicPr>
          <p:cNvPr id="320" name="Google Shape;320;p27"/>
          <p:cNvPicPr preferRelativeResize="0"/>
          <p:nvPr/>
        </p:nvPicPr>
        <p:blipFill>
          <a:blip r:embed="rId6">
            <a:alphaModFix/>
          </a:blip>
          <a:stretch>
            <a:fillRect/>
          </a:stretch>
        </p:blipFill>
        <p:spPr>
          <a:xfrm>
            <a:off x="6594975" y="2350626"/>
            <a:ext cx="1009925" cy="1009925"/>
          </a:xfrm>
          <a:prstGeom prst="rect">
            <a:avLst/>
          </a:prstGeom>
          <a:noFill/>
          <a:ln>
            <a:noFill/>
          </a:ln>
        </p:spPr>
      </p:pic>
      <p:pic>
        <p:nvPicPr>
          <p:cNvPr id="321" name="Google Shape;321;p27"/>
          <p:cNvPicPr preferRelativeResize="0"/>
          <p:nvPr/>
        </p:nvPicPr>
        <p:blipFill>
          <a:blip r:embed="rId7">
            <a:alphaModFix/>
          </a:blip>
          <a:stretch>
            <a:fillRect/>
          </a:stretch>
        </p:blipFill>
        <p:spPr>
          <a:xfrm>
            <a:off x="5271188" y="2350626"/>
            <a:ext cx="1134325" cy="1082000"/>
          </a:xfrm>
          <a:prstGeom prst="rect">
            <a:avLst/>
          </a:prstGeom>
          <a:noFill/>
          <a:ln>
            <a:noFill/>
          </a:ln>
        </p:spPr>
      </p:pic>
      <p:grpSp>
        <p:nvGrpSpPr>
          <p:cNvPr id="322" name="Google Shape;322;p27"/>
          <p:cNvGrpSpPr/>
          <p:nvPr/>
        </p:nvGrpSpPr>
        <p:grpSpPr>
          <a:xfrm>
            <a:off x="2431075" y="2414300"/>
            <a:ext cx="1209300" cy="1009905"/>
            <a:chOff x="4663750" y="2190650"/>
            <a:chExt cx="1209300" cy="1009905"/>
          </a:xfrm>
        </p:grpSpPr>
        <p:pic>
          <p:nvPicPr>
            <p:cNvPr id="323" name="Google Shape;323;p27"/>
            <p:cNvPicPr preferRelativeResize="0"/>
            <p:nvPr/>
          </p:nvPicPr>
          <p:blipFill>
            <a:blip r:embed="rId8">
              <a:alphaModFix/>
            </a:blip>
            <a:stretch>
              <a:fillRect/>
            </a:stretch>
          </p:blipFill>
          <p:spPr>
            <a:xfrm>
              <a:off x="4807813" y="2190655"/>
              <a:ext cx="921164" cy="1009900"/>
            </a:xfrm>
            <a:prstGeom prst="rect">
              <a:avLst/>
            </a:prstGeom>
            <a:noFill/>
            <a:ln>
              <a:noFill/>
            </a:ln>
          </p:spPr>
        </p:pic>
        <p:sp>
          <p:nvSpPr>
            <p:cNvPr id="324" name="Google Shape;324;p27"/>
            <p:cNvSpPr/>
            <p:nvPr/>
          </p:nvSpPr>
          <p:spPr>
            <a:xfrm>
              <a:off x="4663750" y="2190650"/>
              <a:ext cx="1209300" cy="10098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5" name="Google Shape;325;p27"/>
          <p:cNvCxnSpPr>
            <a:stCxn id="317" idx="3"/>
            <a:endCxn id="324" idx="1"/>
          </p:cNvCxnSpPr>
          <p:nvPr/>
        </p:nvCxnSpPr>
        <p:spPr>
          <a:xfrm>
            <a:off x="2030875" y="2919255"/>
            <a:ext cx="400200" cy="0"/>
          </a:xfrm>
          <a:prstGeom prst="straightConnector1">
            <a:avLst/>
          </a:prstGeom>
          <a:noFill/>
          <a:ln cap="flat" cmpd="sng" w="19050">
            <a:solidFill>
              <a:srgbClr val="595959"/>
            </a:solidFill>
            <a:prstDash val="solid"/>
            <a:round/>
            <a:headEnd len="med" w="med" type="triangle"/>
            <a:tailEnd len="med" w="med" type="triangle"/>
          </a:ln>
        </p:spPr>
      </p:cxnSp>
      <p:cxnSp>
        <p:nvCxnSpPr>
          <p:cNvPr id="326" name="Google Shape;326;p27"/>
          <p:cNvCxnSpPr>
            <a:stCxn id="324" idx="3"/>
            <a:endCxn id="318" idx="1"/>
          </p:cNvCxnSpPr>
          <p:nvPr/>
        </p:nvCxnSpPr>
        <p:spPr>
          <a:xfrm>
            <a:off x="3640375" y="2919200"/>
            <a:ext cx="324000" cy="36000"/>
          </a:xfrm>
          <a:prstGeom prst="straightConnector1">
            <a:avLst/>
          </a:prstGeom>
          <a:noFill/>
          <a:ln cap="flat" cmpd="sng" w="19050">
            <a:solidFill>
              <a:srgbClr val="595959"/>
            </a:solidFill>
            <a:prstDash val="solid"/>
            <a:round/>
            <a:headEnd len="med" w="med" type="triangle"/>
            <a:tailEnd len="med" w="med" type="triangle"/>
          </a:ln>
        </p:spPr>
      </p:cxnSp>
      <p:cxnSp>
        <p:nvCxnSpPr>
          <p:cNvPr id="327" name="Google Shape;327;p27"/>
          <p:cNvCxnSpPr>
            <a:stCxn id="318" idx="3"/>
            <a:endCxn id="321" idx="1"/>
          </p:cNvCxnSpPr>
          <p:nvPr/>
        </p:nvCxnSpPr>
        <p:spPr>
          <a:xfrm flipH="1" rot="10800000">
            <a:off x="4929324" y="289168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328" name="Google Shape;328;p27"/>
          <p:cNvCxnSpPr/>
          <p:nvPr/>
        </p:nvCxnSpPr>
        <p:spPr>
          <a:xfrm flipH="1" rot="10800000">
            <a:off x="6309024" y="288743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329" name="Google Shape;329;p27"/>
          <p:cNvCxnSpPr/>
          <p:nvPr/>
        </p:nvCxnSpPr>
        <p:spPr>
          <a:xfrm flipH="1" rot="10800000">
            <a:off x="7491499" y="2823777"/>
            <a:ext cx="342000" cy="63600"/>
          </a:xfrm>
          <a:prstGeom prst="straightConnector1">
            <a:avLst/>
          </a:prstGeom>
          <a:noFill/>
          <a:ln cap="flat" cmpd="sng" w="19050">
            <a:solidFill>
              <a:srgbClr val="595959"/>
            </a:solidFill>
            <a:prstDash val="solid"/>
            <a:round/>
            <a:headEnd len="med" w="med" type="triangle"/>
            <a:tailEnd len="med" w="med" type="triangle"/>
          </a:ln>
        </p:spPr>
      </p:cxnSp>
      <p:sp>
        <p:nvSpPr>
          <p:cNvPr id="330" name="Google Shape;330;p27"/>
          <p:cNvSpPr txBox="1"/>
          <p:nvPr/>
        </p:nvSpPr>
        <p:spPr>
          <a:xfrm>
            <a:off x="6691800" y="2548750"/>
            <a:ext cx="786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0000"/>
                </a:solidFill>
              </a:rPr>
              <a:t>X</a:t>
            </a:r>
            <a:endParaRPr sz="3600">
              <a:solidFill>
                <a:srgbClr val="FF0000"/>
              </a:solidFill>
            </a:endParaRPr>
          </a:p>
        </p:txBody>
      </p:sp>
      <p:sp>
        <p:nvSpPr>
          <p:cNvPr id="331" name="Google Shape;331;p27"/>
          <p:cNvSpPr txBox="1"/>
          <p:nvPr/>
        </p:nvSpPr>
        <p:spPr>
          <a:xfrm>
            <a:off x="5396400" y="2548750"/>
            <a:ext cx="786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0000"/>
                </a:solidFill>
              </a:rPr>
              <a:t>X</a:t>
            </a:r>
            <a:endParaRPr sz="3600">
              <a:solidFill>
                <a:srgbClr val="FF0000"/>
              </a:solidFill>
            </a:endParaRPr>
          </a:p>
        </p:txBody>
      </p:sp>
      <p:sp>
        <p:nvSpPr>
          <p:cNvPr id="332" name="Google Shape;332;p27"/>
          <p:cNvSpPr txBox="1"/>
          <p:nvPr/>
        </p:nvSpPr>
        <p:spPr>
          <a:xfrm>
            <a:off x="4024800" y="2548750"/>
            <a:ext cx="786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0000"/>
                </a:solidFill>
              </a:rPr>
              <a:t>X</a:t>
            </a:r>
            <a:endParaRPr sz="3600">
              <a:solidFill>
                <a:srgbClr val="FF0000"/>
              </a:solidFill>
            </a:endParaRPr>
          </a:p>
        </p:txBody>
      </p:sp>
      <p:sp>
        <p:nvSpPr>
          <p:cNvPr id="333" name="Google Shape;333;p27"/>
          <p:cNvSpPr txBox="1"/>
          <p:nvPr/>
        </p:nvSpPr>
        <p:spPr>
          <a:xfrm>
            <a:off x="2653200" y="2548750"/>
            <a:ext cx="786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0000"/>
                </a:solidFill>
              </a:rPr>
              <a:t>X</a:t>
            </a:r>
            <a:endParaRPr sz="3600">
              <a:solidFill>
                <a:srgbClr val="FF0000"/>
              </a:solidFill>
            </a:endParaRPr>
          </a:p>
        </p:txBody>
      </p:sp>
      <p:sp>
        <p:nvSpPr>
          <p:cNvPr id="334" name="Google Shape;334;p27"/>
          <p:cNvSpPr txBox="1"/>
          <p:nvPr/>
        </p:nvSpPr>
        <p:spPr>
          <a:xfrm>
            <a:off x="297050" y="1996700"/>
            <a:ext cx="1584300" cy="178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0">
                <a:solidFill>
                  <a:srgbClr val="FF0000"/>
                </a:solidFill>
              </a:rPr>
              <a:t>X</a:t>
            </a:r>
            <a:endParaRPr sz="180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Traditional Approaches</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9"/>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45" name="Google Shape;345;p29"/>
          <p:cNvSpPr txBox="1"/>
          <p:nvPr>
            <p:ph idx="4294967295" type="title"/>
          </p:nvPr>
        </p:nvSpPr>
        <p:spPr>
          <a:xfrm>
            <a:off x="802463" y="409775"/>
            <a:ext cx="7490700" cy="8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POSSIBLE SOLUTIONS</a:t>
            </a:r>
            <a:endParaRPr b="1" sz="2400">
              <a:latin typeface="Overpass"/>
              <a:ea typeface="Overpass"/>
              <a:cs typeface="Overpass"/>
              <a:sym typeface="Overpass"/>
            </a:endParaRPr>
          </a:p>
        </p:txBody>
      </p:sp>
      <p:sp>
        <p:nvSpPr>
          <p:cNvPr id="346" name="Google Shape;346;p29"/>
          <p:cNvSpPr txBox="1"/>
          <p:nvPr>
            <p:ph idx="4294967295" type="body"/>
          </p:nvPr>
        </p:nvSpPr>
        <p:spPr>
          <a:xfrm>
            <a:off x="666863" y="1551000"/>
            <a:ext cx="7490700" cy="26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Have your d</a:t>
            </a:r>
            <a:r>
              <a:rPr lang="en" sz="1800">
                <a:latin typeface="Overpass"/>
                <a:ea typeface="Overpass"/>
                <a:cs typeface="Overpass"/>
                <a:sym typeface="Overpass"/>
              </a:rPr>
              <a:t>evelopers do this:</a:t>
            </a:r>
            <a:endParaRPr sz="1800">
              <a:latin typeface="Overpass"/>
              <a:ea typeface="Overpass"/>
              <a:cs typeface="Overpass"/>
              <a:sym typeface="Overpass"/>
            </a:endParaRPr>
          </a:p>
          <a:p>
            <a:pPr indent="-342900" lvl="0" marL="457200" rtl="0" algn="l">
              <a:spcBef>
                <a:spcPts val="1600"/>
              </a:spcBef>
              <a:spcAft>
                <a:spcPts val="0"/>
              </a:spcAft>
              <a:buSzPts val="1800"/>
              <a:buFont typeface="Overpass"/>
              <a:buChar char="●"/>
            </a:pPr>
            <a:r>
              <a:rPr lang="en" sz="1800">
                <a:latin typeface="Overpass"/>
                <a:ea typeface="Overpass"/>
                <a:cs typeface="Overpass"/>
                <a:sym typeface="Overpass"/>
              </a:rPr>
              <a:t>Circuit Breaking</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Bulkheading</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Timeouts/Retries</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Service Discovery</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sz="1800">
                <a:latin typeface="Overpass"/>
                <a:ea typeface="Overpass"/>
                <a:cs typeface="Overpass"/>
                <a:sym typeface="Overpass"/>
              </a:rPr>
              <a:t>Load Balancing</a:t>
            </a:r>
            <a:endParaRPr sz="1800">
              <a:latin typeface="Overpass"/>
              <a:ea typeface="Overpass"/>
              <a:cs typeface="Overpass"/>
              <a:sym typeface="Overpass"/>
            </a:endParaRPr>
          </a:p>
          <a:p>
            <a:pPr indent="-342900" lvl="0" marL="457200" rtl="0" algn="l">
              <a:spcBef>
                <a:spcPts val="0"/>
              </a:spcBef>
              <a:spcAft>
                <a:spcPts val="0"/>
              </a:spcAft>
              <a:buSzPts val="1800"/>
              <a:buFont typeface="Overpass"/>
              <a:buChar char="●"/>
            </a:pPr>
            <a:r>
              <a:rPr lang="en">
                <a:latin typeface="Overpass"/>
                <a:ea typeface="Overpass"/>
                <a:cs typeface="Overpass"/>
                <a:sym typeface="Overpass"/>
              </a:rPr>
              <a:t>Traffic Control</a:t>
            </a:r>
            <a:endParaRPr>
              <a:latin typeface="Overpass"/>
              <a:ea typeface="Overpass"/>
              <a:cs typeface="Overpass"/>
              <a:sym typeface="Overpass"/>
            </a:endParaRPr>
          </a:p>
        </p:txBody>
      </p:sp>
      <p:pic>
        <p:nvPicPr>
          <p:cNvPr id="347" name="Google Shape;347;p29"/>
          <p:cNvPicPr preferRelativeResize="0"/>
          <p:nvPr/>
        </p:nvPicPr>
        <p:blipFill>
          <a:blip r:embed="rId3">
            <a:alphaModFix/>
          </a:blip>
          <a:stretch>
            <a:fillRect/>
          </a:stretch>
        </p:blipFill>
        <p:spPr>
          <a:xfrm>
            <a:off x="4432088" y="1777625"/>
            <a:ext cx="4045050" cy="2318075"/>
          </a:xfrm>
          <a:prstGeom prst="rect">
            <a:avLst/>
          </a:prstGeom>
          <a:noFill/>
          <a:ln>
            <a:noFill/>
          </a:ln>
        </p:spPr>
      </p:pic>
      <p:pic>
        <p:nvPicPr>
          <p:cNvPr id="348" name="Google Shape;348;p29"/>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0"/>
          <p:cNvSpPr txBox="1"/>
          <p:nvPr/>
        </p:nvSpPr>
        <p:spPr>
          <a:xfrm>
            <a:off x="4437900" y="4240625"/>
            <a:ext cx="3968100" cy="60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Overpass"/>
                <a:ea typeface="Overpass"/>
                <a:cs typeface="Overpass"/>
                <a:sym typeface="Overpass"/>
              </a:rPr>
              <a:t>Need a library to support each language/framework combination</a:t>
            </a:r>
            <a:endParaRPr b="1" i="1">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Overpass"/>
              <a:ea typeface="Overpass"/>
              <a:cs typeface="Overpass"/>
              <a:sym typeface="Overpass"/>
            </a:endParaRPr>
          </a:p>
        </p:txBody>
      </p:sp>
      <p:pic>
        <p:nvPicPr>
          <p:cNvPr id="354" name="Google Shape;354;p30"/>
          <p:cNvPicPr preferRelativeResize="0"/>
          <p:nvPr/>
        </p:nvPicPr>
        <p:blipFill rotWithShape="1">
          <a:blip r:embed="rId3">
            <a:alphaModFix/>
          </a:blip>
          <a:srcRect b="0" l="0" r="0" t="0"/>
          <a:stretch/>
        </p:blipFill>
        <p:spPr>
          <a:xfrm>
            <a:off x="1577319" y="321650"/>
            <a:ext cx="5989375" cy="791050"/>
          </a:xfrm>
          <a:prstGeom prst="rect">
            <a:avLst/>
          </a:prstGeom>
          <a:noFill/>
          <a:ln>
            <a:noFill/>
          </a:ln>
        </p:spPr>
      </p:pic>
      <p:sp>
        <p:nvSpPr>
          <p:cNvPr id="355" name="Google Shape;355;p30"/>
          <p:cNvSpPr/>
          <p:nvPr/>
        </p:nvSpPr>
        <p:spPr>
          <a:xfrm>
            <a:off x="4437900" y="2540243"/>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Ribbon</a:t>
            </a:r>
            <a:endParaRPr b="0" i="0" sz="1300" u="none" cap="none" strike="noStrike">
              <a:solidFill>
                <a:srgbClr val="000000"/>
              </a:solidFill>
              <a:latin typeface="Overpass"/>
              <a:ea typeface="Overpass"/>
              <a:cs typeface="Overpass"/>
              <a:sym typeface="Overpass"/>
            </a:endParaRPr>
          </a:p>
        </p:txBody>
      </p:sp>
      <p:sp>
        <p:nvSpPr>
          <p:cNvPr id="356" name="Google Shape;356;p30"/>
          <p:cNvSpPr/>
          <p:nvPr/>
        </p:nvSpPr>
        <p:spPr>
          <a:xfrm>
            <a:off x="4437900" y="3067962"/>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Eureka</a:t>
            </a:r>
            <a:endParaRPr b="0" i="0" sz="1300" u="none" cap="none" strike="noStrike">
              <a:solidFill>
                <a:srgbClr val="000000"/>
              </a:solidFill>
              <a:latin typeface="Overpass"/>
              <a:ea typeface="Overpass"/>
              <a:cs typeface="Overpass"/>
              <a:sym typeface="Overpass"/>
            </a:endParaRPr>
          </a:p>
        </p:txBody>
      </p:sp>
      <p:sp>
        <p:nvSpPr>
          <p:cNvPr id="357" name="Google Shape;357;p30"/>
          <p:cNvSpPr/>
          <p:nvPr/>
        </p:nvSpPr>
        <p:spPr>
          <a:xfrm>
            <a:off x="4437900" y="3595649"/>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Archaius</a:t>
            </a:r>
            <a:endParaRPr b="0" i="0" sz="1300" u="none" cap="none" strike="noStrike">
              <a:solidFill>
                <a:srgbClr val="000000"/>
              </a:solidFill>
              <a:latin typeface="Overpass"/>
              <a:ea typeface="Overpass"/>
              <a:cs typeface="Overpass"/>
              <a:sym typeface="Overpass"/>
            </a:endParaRPr>
          </a:p>
        </p:txBody>
      </p:sp>
      <p:sp>
        <p:nvSpPr>
          <p:cNvPr id="358" name="Google Shape;358;p30"/>
          <p:cNvSpPr/>
          <p:nvPr/>
        </p:nvSpPr>
        <p:spPr>
          <a:xfrm>
            <a:off x="4437900" y="1484850"/>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Hystrix</a:t>
            </a:r>
            <a:endParaRPr b="0" i="0" sz="1300" u="none" cap="none" strike="noStrike">
              <a:solidFill>
                <a:srgbClr val="000000"/>
              </a:solidFill>
              <a:latin typeface="Overpass"/>
              <a:ea typeface="Overpass"/>
              <a:cs typeface="Overpass"/>
              <a:sym typeface="Overpass"/>
            </a:endParaRPr>
          </a:p>
        </p:txBody>
      </p:sp>
      <p:sp>
        <p:nvSpPr>
          <p:cNvPr id="359" name="Google Shape;359;p30"/>
          <p:cNvSpPr/>
          <p:nvPr/>
        </p:nvSpPr>
        <p:spPr>
          <a:xfrm>
            <a:off x="4437900" y="2012550"/>
            <a:ext cx="3297000" cy="4725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Zuul</a:t>
            </a:r>
            <a:endParaRPr b="0" i="0" sz="1300" u="none" cap="none" strike="noStrike">
              <a:solidFill>
                <a:srgbClr val="000000"/>
              </a:solidFill>
              <a:latin typeface="Overpass"/>
              <a:ea typeface="Overpass"/>
              <a:cs typeface="Overpass"/>
              <a:sym typeface="Overpass"/>
            </a:endParaRPr>
          </a:p>
        </p:txBody>
      </p:sp>
      <p:sp>
        <p:nvSpPr>
          <p:cNvPr id="360" name="Google Shape;360;p30"/>
          <p:cNvSpPr/>
          <p:nvPr/>
        </p:nvSpPr>
        <p:spPr>
          <a:xfrm>
            <a:off x="671912" y="1484850"/>
            <a:ext cx="3018300" cy="2755800"/>
          </a:xfrm>
          <a:prstGeom prst="roundRect">
            <a:avLst>
              <a:gd fmla="val 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361" name="Google Shape;361;p30"/>
          <p:cNvSpPr/>
          <p:nvPr/>
        </p:nvSpPr>
        <p:spPr>
          <a:xfrm>
            <a:off x="782737" y="1783391"/>
            <a:ext cx="2811600" cy="23694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362" name="Google Shape;362;p30"/>
          <p:cNvSpPr txBox="1"/>
          <p:nvPr/>
        </p:nvSpPr>
        <p:spPr>
          <a:xfrm>
            <a:off x="671875" y="1484852"/>
            <a:ext cx="30183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Container</a:t>
            </a:r>
            <a:endParaRPr sz="1200">
              <a:latin typeface="Overpass"/>
              <a:ea typeface="Overpass"/>
              <a:cs typeface="Overpass"/>
              <a:sym typeface="Overpass"/>
            </a:endParaRPr>
          </a:p>
        </p:txBody>
      </p:sp>
      <p:sp>
        <p:nvSpPr>
          <p:cNvPr id="363" name="Google Shape;363;p30"/>
          <p:cNvSpPr txBox="1"/>
          <p:nvPr/>
        </p:nvSpPr>
        <p:spPr>
          <a:xfrm>
            <a:off x="996929" y="1795494"/>
            <a:ext cx="2383500" cy="29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JVM</a:t>
            </a:r>
            <a:endParaRPr sz="1200">
              <a:latin typeface="Overpass"/>
              <a:ea typeface="Overpass"/>
              <a:cs typeface="Overpass"/>
              <a:sym typeface="Overpass"/>
            </a:endParaRPr>
          </a:p>
        </p:txBody>
      </p:sp>
      <p:sp>
        <p:nvSpPr>
          <p:cNvPr id="364" name="Google Shape;364;p30"/>
          <p:cNvSpPr/>
          <p:nvPr/>
        </p:nvSpPr>
        <p:spPr>
          <a:xfrm>
            <a:off x="878426" y="2094179"/>
            <a:ext cx="2633700" cy="1980000"/>
          </a:xfrm>
          <a:prstGeom prst="roundRect">
            <a:avLst>
              <a:gd fmla="val 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365" name="Google Shape;365;p30"/>
          <p:cNvSpPr txBox="1"/>
          <p:nvPr/>
        </p:nvSpPr>
        <p:spPr>
          <a:xfrm>
            <a:off x="1109120" y="2106278"/>
            <a:ext cx="2148600" cy="2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service </a:t>
            </a:r>
            <a:r>
              <a:rPr b="1" lang="en" sz="1200">
                <a:solidFill>
                  <a:srgbClr val="85200C"/>
                </a:solidFill>
                <a:latin typeface="Overpass"/>
                <a:ea typeface="Overpass"/>
                <a:cs typeface="Overpass"/>
                <a:sym typeface="Overpass"/>
              </a:rPr>
              <a:t>A</a:t>
            </a:r>
            <a:endParaRPr b="1" sz="1200">
              <a:solidFill>
                <a:srgbClr val="85200C"/>
              </a:solidFill>
              <a:latin typeface="Overpass"/>
              <a:ea typeface="Overpass"/>
              <a:cs typeface="Overpass"/>
              <a:sym typeface="Overpass"/>
            </a:endParaRPr>
          </a:p>
        </p:txBody>
      </p:sp>
      <p:sp>
        <p:nvSpPr>
          <p:cNvPr id="366" name="Google Shape;366;p30"/>
          <p:cNvSpPr/>
          <p:nvPr/>
        </p:nvSpPr>
        <p:spPr>
          <a:xfrm>
            <a:off x="959646" y="2494951"/>
            <a:ext cx="2445000" cy="207000"/>
          </a:xfrm>
          <a:prstGeom prst="roundRect">
            <a:avLst>
              <a:gd fmla="val 0" name="adj"/>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discovery</a:t>
            </a:r>
            <a:endParaRPr sz="1000">
              <a:latin typeface="Overpass"/>
              <a:ea typeface="Overpass"/>
              <a:cs typeface="Overpass"/>
              <a:sym typeface="Overpass"/>
            </a:endParaRPr>
          </a:p>
        </p:txBody>
      </p:sp>
      <p:sp>
        <p:nvSpPr>
          <p:cNvPr id="367" name="Google Shape;367;p30"/>
          <p:cNvSpPr/>
          <p:nvPr/>
        </p:nvSpPr>
        <p:spPr>
          <a:xfrm>
            <a:off x="959646" y="2745099"/>
            <a:ext cx="2445000" cy="207000"/>
          </a:xfrm>
          <a:prstGeom prst="roundRect">
            <a:avLst>
              <a:gd fmla="val 0" name="adj"/>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load-balancer</a:t>
            </a:r>
            <a:endParaRPr sz="1000">
              <a:latin typeface="Overpass"/>
              <a:ea typeface="Overpass"/>
              <a:cs typeface="Overpass"/>
              <a:sym typeface="Overpass"/>
            </a:endParaRPr>
          </a:p>
        </p:txBody>
      </p:sp>
      <p:sp>
        <p:nvSpPr>
          <p:cNvPr id="368" name="Google Shape;368;p30"/>
          <p:cNvSpPr/>
          <p:nvPr/>
        </p:nvSpPr>
        <p:spPr>
          <a:xfrm>
            <a:off x="959646" y="2995248"/>
            <a:ext cx="2445000" cy="207000"/>
          </a:xfrm>
          <a:prstGeom prst="roundRect">
            <a:avLst>
              <a:gd fmla="val 0" name="adj"/>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resiliency</a:t>
            </a:r>
            <a:endParaRPr sz="1000">
              <a:latin typeface="Overpass"/>
              <a:ea typeface="Overpass"/>
              <a:cs typeface="Overpass"/>
              <a:sym typeface="Overpass"/>
            </a:endParaRPr>
          </a:p>
        </p:txBody>
      </p:sp>
      <p:sp>
        <p:nvSpPr>
          <p:cNvPr id="369" name="Google Shape;369;p30"/>
          <p:cNvSpPr/>
          <p:nvPr/>
        </p:nvSpPr>
        <p:spPr>
          <a:xfrm>
            <a:off x="959646" y="3245396"/>
            <a:ext cx="2445000" cy="207000"/>
          </a:xfrm>
          <a:prstGeom prst="roundRect">
            <a:avLst>
              <a:gd fmla="val 0" name="adj"/>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metrics</a:t>
            </a:r>
            <a:endParaRPr sz="1000">
              <a:latin typeface="Overpass"/>
              <a:ea typeface="Overpass"/>
              <a:cs typeface="Overpass"/>
              <a:sym typeface="Overpass"/>
            </a:endParaRPr>
          </a:p>
        </p:txBody>
      </p:sp>
      <p:sp>
        <p:nvSpPr>
          <p:cNvPr id="370" name="Google Shape;370;p30"/>
          <p:cNvSpPr/>
          <p:nvPr/>
        </p:nvSpPr>
        <p:spPr>
          <a:xfrm>
            <a:off x="959646" y="3495545"/>
            <a:ext cx="2445000" cy="207000"/>
          </a:xfrm>
          <a:prstGeom prst="roundRect">
            <a:avLst>
              <a:gd fmla="val 0" name="adj"/>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tracing</a:t>
            </a:r>
            <a:endParaRPr sz="1000">
              <a:latin typeface="Overpass"/>
              <a:ea typeface="Overpass"/>
              <a:cs typeface="Overpass"/>
              <a:sym typeface="Overpass"/>
            </a:endParaRPr>
          </a:p>
        </p:txBody>
      </p:sp>
      <p:sp>
        <p:nvSpPr>
          <p:cNvPr id="371" name="Google Shape;371;p30"/>
          <p:cNvSpPr/>
          <p:nvPr/>
        </p:nvSpPr>
        <p:spPr>
          <a:xfrm>
            <a:off x="957321" y="3745705"/>
            <a:ext cx="2445000" cy="207000"/>
          </a:xfrm>
          <a:prstGeom prst="roundRect">
            <a:avLst>
              <a:gd fmla="val 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 logic</a:t>
            </a:r>
            <a:endParaRPr sz="1000">
              <a:latin typeface="Overpass"/>
              <a:ea typeface="Overpass"/>
              <a:cs typeface="Overpass"/>
              <a:sym typeface="Overpass"/>
            </a:endParaRPr>
          </a:p>
        </p:txBody>
      </p:sp>
      <p:sp>
        <p:nvSpPr>
          <p:cNvPr id="372" name="Google Shape;372;p30"/>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373" name="Google Shape;373;p30"/>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1"/>
          <p:cNvSpPr txBox="1"/>
          <p:nvPr>
            <p:ph idx="4294967295" type="title"/>
          </p:nvPr>
        </p:nvSpPr>
        <p:spPr>
          <a:xfrm>
            <a:off x="826650" y="6096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Overpass"/>
                <a:ea typeface="Overpass"/>
                <a:cs typeface="Overpass"/>
                <a:sym typeface="Overpass"/>
              </a:rPr>
              <a:t>WHAT ABOUT…?</a:t>
            </a:r>
            <a:endParaRPr b="1" sz="3600">
              <a:latin typeface="Overpass"/>
              <a:ea typeface="Overpass"/>
              <a:cs typeface="Overpass"/>
              <a:sym typeface="Overpass"/>
            </a:endParaRPr>
          </a:p>
        </p:txBody>
      </p:sp>
      <p:grpSp>
        <p:nvGrpSpPr>
          <p:cNvPr id="379" name="Google Shape;379;p31"/>
          <p:cNvGrpSpPr/>
          <p:nvPr/>
        </p:nvGrpSpPr>
        <p:grpSpPr>
          <a:xfrm>
            <a:off x="-150" y="2055900"/>
            <a:ext cx="9144150" cy="1390800"/>
            <a:chOff x="-150" y="2055900"/>
            <a:chExt cx="9144150" cy="1390800"/>
          </a:xfrm>
        </p:grpSpPr>
        <p:sp>
          <p:nvSpPr>
            <p:cNvPr id="380" name="Google Shape;380;p31"/>
            <p:cNvSpPr/>
            <p:nvPr/>
          </p:nvSpPr>
          <p:spPr>
            <a:xfrm>
              <a:off x="3171450" y="2057400"/>
              <a:ext cx="1389300" cy="13893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150" y="2055900"/>
              <a:ext cx="3858300" cy="1389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flipH="1">
              <a:off x="4583250" y="2057400"/>
              <a:ext cx="1389300" cy="1389300"/>
            </a:xfrm>
            <a:prstGeom prst="ellipse">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flipH="1">
              <a:off x="5285700" y="2055900"/>
              <a:ext cx="3858300" cy="1389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1"/>
          <p:cNvSpPr/>
          <p:nvPr/>
        </p:nvSpPr>
        <p:spPr>
          <a:xfrm>
            <a:off x="4738475" y="2189950"/>
            <a:ext cx="1122900" cy="11229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txBox="1"/>
          <p:nvPr>
            <p:ph idx="4294967295" type="title"/>
          </p:nvPr>
        </p:nvSpPr>
        <p:spPr>
          <a:xfrm>
            <a:off x="317400" y="2058275"/>
            <a:ext cx="2679600" cy="138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400">
                <a:solidFill>
                  <a:srgbClr val="DCEDF1"/>
                </a:solidFill>
              </a:rPr>
              <a:t>POLYGLOT </a:t>
            </a:r>
            <a:endParaRPr sz="3400">
              <a:solidFill>
                <a:srgbClr val="DCEDF1"/>
              </a:solidFill>
            </a:endParaRPr>
          </a:p>
          <a:p>
            <a:pPr indent="0" lvl="0" marL="0" rtl="0" algn="r">
              <a:spcBef>
                <a:spcPts val="0"/>
              </a:spcBef>
              <a:spcAft>
                <a:spcPts val="0"/>
              </a:spcAft>
              <a:buNone/>
            </a:pPr>
            <a:r>
              <a:rPr lang="en" sz="3400">
                <a:solidFill>
                  <a:srgbClr val="DCEDF1"/>
                </a:solidFill>
              </a:rPr>
              <a:t>APPS</a:t>
            </a:r>
            <a:endParaRPr sz="3400">
              <a:solidFill>
                <a:srgbClr val="DCEDF1"/>
              </a:solidFill>
            </a:endParaRPr>
          </a:p>
        </p:txBody>
      </p:sp>
      <p:sp>
        <p:nvSpPr>
          <p:cNvPr id="386" name="Google Shape;386;p31"/>
          <p:cNvSpPr txBox="1"/>
          <p:nvPr>
            <p:ph idx="4294967295" type="title"/>
          </p:nvPr>
        </p:nvSpPr>
        <p:spPr>
          <a:xfrm>
            <a:off x="6160650" y="2058275"/>
            <a:ext cx="2679600" cy="13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DCEDF1"/>
                </a:solidFill>
              </a:rPr>
              <a:t>EXISTING </a:t>
            </a:r>
            <a:endParaRPr sz="3400">
              <a:solidFill>
                <a:srgbClr val="DCEDF1"/>
              </a:solidFill>
            </a:endParaRPr>
          </a:p>
          <a:p>
            <a:pPr indent="0" lvl="0" marL="0" rtl="0" algn="l">
              <a:spcBef>
                <a:spcPts val="0"/>
              </a:spcBef>
              <a:spcAft>
                <a:spcPts val="0"/>
              </a:spcAft>
              <a:buNone/>
            </a:pPr>
            <a:r>
              <a:rPr lang="en" sz="3400">
                <a:solidFill>
                  <a:srgbClr val="DCEDF1"/>
                </a:solidFill>
              </a:rPr>
              <a:t>APPS</a:t>
            </a:r>
            <a:endParaRPr sz="3400">
              <a:solidFill>
                <a:srgbClr val="DCEDF1"/>
              </a:solidFill>
            </a:endParaRPr>
          </a:p>
        </p:txBody>
      </p:sp>
      <p:pic>
        <p:nvPicPr>
          <p:cNvPr id="387" name="Google Shape;387;p31"/>
          <p:cNvPicPr preferRelativeResize="0"/>
          <p:nvPr/>
        </p:nvPicPr>
        <p:blipFill>
          <a:blip r:embed="rId3">
            <a:alphaModFix/>
          </a:blip>
          <a:stretch>
            <a:fillRect/>
          </a:stretch>
        </p:blipFill>
        <p:spPr>
          <a:xfrm>
            <a:off x="4988216" y="2422934"/>
            <a:ext cx="601590" cy="674562"/>
          </a:xfrm>
          <a:prstGeom prst="rect">
            <a:avLst/>
          </a:prstGeom>
          <a:noFill/>
          <a:ln>
            <a:noFill/>
          </a:ln>
        </p:spPr>
      </p:pic>
      <p:sp>
        <p:nvSpPr>
          <p:cNvPr id="388" name="Google Shape;388;p31"/>
          <p:cNvSpPr/>
          <p:nvPr/>
        </p:nvSpPr>
        <p:spPr>
          <a:xfrm>
            <a:off x="3290700" y="2189975"/>
            <a:ext cx="1122900" cy="11229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31"/>
          <p:cNvPicPr preferRelativeResize="0"/>
          <p:nvPr/>
        </p:nvPicPr>
        <p:blipFill>
          <a:blip r:embed="rId4">
            <a:alphaModFix/>
          </a:blip>
          <a:stretch>
            <a:fillRect/>
          </a:stretch>
        </p:blipFill>
        <p:spPr>
          <a:xfrm>
            <a:off x="3569850" y="2448200"/>
            <a:ext cx="561150" cy="612625"/>
          </a:xfrm>
          <a:prstGeom prst="rect">
            <a:avLst/>
          </a:prstGeom>
          <a:noFill/>
          <a:ln>
            <a:noFill/>
          </a:ln>
        </p:spPr>
      </p:pic>
      <p:sp>
        <p:nvSpPr>
          <p:cNvPr id="390" name="Google Shape;390;p31"/>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2"/>
          <p:cNvSpPr txBox="1"/>
          <p:nvPr/>
        </p:nvSpPr>
        <p:spPr>
          <a:xfrm>
            <a:off x="685800" y="152400"/>
            <a:ext cx="7772400" cy="49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2400">
                <a:latin typeface="Overpass"/>
                <a:ea typeface="Overpass"/>
                <a:cs typeface="Overpass"/>
                <a:sym typeface="Overpass"/>
              </a:rPr>
              <a:t>Kubernetes exacerbates the problem</a:t>
            </a:r>
            <a:endParaRPr b="1" i="0" sz="2400" u="none" cap="none" strike="noStrike">
              <a:solidFill>
                <a:srgbClr val="000000"/>
              </a:solidFill>
              <a:latin typeface="Overpass"/>
              <a:ea typeface="Overpass"/>
              <a:cs typeface="Overpass"/>
              <a:sym typeface="Overpass"/>
            </a:endParaRPr>
          </a:p>
        </p:txBody>
      </p:sp>
      <p:sp>
        <p:nvSpPr>
          <p:cNvPr id="396" name="Google Shape;396;p32"/>
          <p:cNvSpPr txBox="1"/>
          <p:nvPr/>
        </p:nvSpPr>
        <p:spPr>
          <a:xfrm>
            <a:off x="159200" y="994100"/>
            <a:ext cx="3832800" cy="34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latin typeface="Overpass"/>
                <a:ea typeface="Overpass"/>
                <a:cs typeface="Overpass"/>
                <a:sym typeface="Overpass"/>
              </a:rPr>
              <a:t>The trends of containerization, microservices and hybrid/multi-cloud deployments have created more distributed applications than ever.</a:t>
            </a:r>
            <a:endParaRPr sz="1600">
              <a:latin typeface="Overpass"/>
              <a:ea typeface="Overpass"/>
              <a:cs typeface="Overpass"/>
              <a:sym typeface="Overpass"/>
            </a:endParaRPr>
          </a:p>
          <a:p>
            <a:pPr indent="0" lvl="0" marL="0" rtl="0" algn="l">
              <a:spcBef>
                <a:spcPts val="1000"/>
              </a:spcBef>
              <a:spcAft>
                <a:spcPts val="0"/>
              </a:spcAft>
              <a:buClr>
                <a:schemeClr val="dk1"/>
              </a:buClr>
              <a:buSzPts val="1100"/>
              <a:buFont typeface="Arial"/>
              <a:buNone/>
            </a:pPr>
            <a:r>
              <a:rPr lang="en" sz="1600">
                <a:solidFill>
                  <a:schemeClr val="dk1"/>
                </a:solidFill>
                <a:latin typeface="Overpass"/>
                <a:ea typeface="Overpass"/>
                <a:cs typeface="Overpass"/>
                <a:sym typeface="Overpass"/>
              </a:rPr>
              <a:t>This has left enterprises unable to </a:t>
            </a:r>
            <a:r>
              <a:rPr b="1" lang="en" sz="1600">
                <a:solidFill>
                  <a:schemeClr val="dk1"/>
                </a:solidFill>
                <a:latin typeface="Overpass"/>
                <a:ea typeface="Overpass"/>
                <a:cs typeface="Overpass"/>
                <a:sym typeface="Overpass"/>
              </a:rPr>
              <a:t>connect, observe or secure or control</a:t>
            </a:r>
            <a:r>
              <a:rPr lang="en" sz="1600">
                <a:solidFill>
                  <a:schemeClr val="dk1"/>
                </a:solidFill>
                <a:latin typeface="Overpass"/>
                <a:ea typeface="Overpass"/>
                <a:cs typeface="Overpass"/>
                <a:sym typeface="Overpass"/>
              </a:rPr>
              <a:t> their services in a consistent way.</a:t>
            </a:r>
            <a:endParaRPr sz="1600">
              <a:solidFill>
                <a:srgbClr val="737373"/>
              </a:solidFill>
              <a:latin typeface="Overpass"/>
              <a:ea typeface="Overpass"/>
              <a:cs typeface="Overpass"/>
              <a:sym typeface="Overpass"/>
            </a:endParaRPr>
          </a:p>
        </p:txBody>
      </p:sp>
      <p:pic>
        <p:nvPicPr>
          <p:cNvPr id="397" name="Google Shape;397;p32"/>
          <p:cNvPicPr preferRelativeResize="0"/>
          <p:nvPr/>
        </p:nvPicPr>
        <p:blipFill>
          <a:blip r:embed="rId3">
            <a:alphaModFix/>
          </a:blip>
          <a:stretch>
            <a:fillRect/>
          </a:stretch>
        </p:blipFill>
        <p:spPr>
          <a:xfrm>
            <a:off x="4044675" y="1057787"/>
            <a:ext cx="5052126" cy="3364924"/>
          </a:xfrm>
          <a:prstGeom prst="rect">
            <a:avLst/>
          </a:prstGeom>
          <a:noFill/>
          <a:ln>
            <a:noFill/>
          </a:ln>
        </p:spPr>
      </p:pic>
      <p:pic>
        <p:nvPicPr>
          <p:cNvPr descr="logo.png" id="398" name="Google Shape;398;p32"/>
          <p:cNvPicPr preferRelativeResize="0"/>
          <p:nvPr/>
        </p:nvPicPr>
        <p:blipFill rotWithShape="1">
          <a:blip r:embed="rId4">
            <a:alphaModFix/>
          </a:blip>
          <a:srcRect b="0" l="0" r="0" t="0"/>
          <a:stretch/>
        </p:blipFill>
        <p:spPr>
          <a:xfrm>
            <a:off x="7965349" y="1057776"/>
            <a:ext cx="1131600" cy="1097700"/>
          </a:xfrm>
          <a:prstGeom prst="rect">
            <a:avLst/>
          </a:prstGeom>
          <a:noFill/>
          <a:ln>
            <a:noFill/>
          </a:ln>
        </p:spPr>
      </p:pic>
      <p:sp>
        <p:nvSpPr>
          <p:cNvPr id="399" name="Google Shape;399;p32"/>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400" name="Google Shape;400;p32"/>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Enter the service mesh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34"/>
          <p:cNvPicPr preferRelativeResize="0"/>
          <p:nvPr/>
        </p:nvPicPr>
        <p:blipFill rotWithShape="1">
          <a:blip r:embed="rId3">
            <a:alphaModFix/>
          </a:blip>
          <a:srcRect b="15626" l="0" r="0" t="0"/>
          <a:stretch/>
        </p:blipFill>
        <p:spPr>
          <a:xfrm>
            <a:off x="0" y="0"/>
            <a:ext cx="9143677" cy="5143501"/>
          </a:xfrm>
          <a:prstGeom prst="rect">
            <a:avLst/>
          </a:prstGeom>
          <a:noFill/>
          <a:ln>
            <a:noFill/>
          </a:ln>
        </p:spPr>
      </p:pic>
      <p:sp>
        <p:nvSpPr>
          <p:cNvPr id="411" name="Google Shape;411;p34"/>
          <p:cNvSpPr/>
          <p:nvPr/>
        </p:nvSpPr>
        <p:spPr>
          <a:xfrm>
            <a:off x="0" y="1380452"/>
            <a:ext cx="9144000" cy="2248800"/>
          </a:xfrm>
          <a:prstGeom prst="rect">
            <a:avLst/>
          </a:prstGeom>
          <a:solidFill>
            <a:srgbClr val="000000">
              <a:alpha val="6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txBox="1"/>
          <p:nvPr/>
        </p:nvSpPr>
        <p:spPr>
          <a:xfrm>
            <a:off x="742200" y="1621400"/>
            <a:ext cx="7659600" cy="18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FFFFFF"/>
                </a:solidFill>
                <a:latin typeface="Overpass"/>
                <a:ea typeface="Overpass"/>
                <a:cs typeface="Overpass"/>
                <a:sym typeface="Overpass"/>
              </a:rPr>
              <a:t>SERVICE MESH</a:t>
            </a:r>
            <a:endParaRPr sz="3200">
              <a:solidFill>
                <a:srgbClr val="FFFFFF"/>
              </a:solidFill>
              <a:latin typeface="Overpass"/>
              <a:ea typeface="Overpass"/>
              <a:cs typeface="Overpass"/>
              <a:sym typeface="Overpass"/>
            </a:endParaRPr>
          </a:p>
          <a:p>
            <a:pPr indent="0" lvl="0" marL="0" rtl="0" algn="ctr">
              <a:spcBef>
                <a:spcPts val="0"/>
              </a:spcBef>
              <a:spcAft>
                <a:spcPts val="0"/>
              </a:spcAft>
              <a:buNone/>
            </a:pPr>
            <a:r>
              <a:rPr lang="en" sz="3200">
                <a:solidFill>
                  <a:srgbClr val="FFFFFF"/>
                </a:solidFill>
                <a:latin typeface="Overpass"/>
                <a:ea typeface="Overpass"/>
                <a:cs typeface="Overpass"/>
                <a:sym typeface="Overpass"/>
              </a:rPr>
              <a:t>A dedicated network for service-to-service communications</a:t>
            </a:r>
            <a:endParaRPr sz="3200">
              <a:solidFill>
                <a:srgbClr val="FFFFFF"/>
              </a:solidFill>
              <a:latin typeface="Overpass"/>
              <a:ea typeface="Overpass"/>
              <a:cs typeface="Overpass"/>
              <a:sym typeface="Overpass"/>
            </a:endParaRPr>
          </a:p>
        </p:txBody>
      </p:sp>
      <p:sp>
        <p:nvSpPr>
          <p:cNvPr id="413" name="Google Shape;413;p34"/>
          <p:cNvSpPr txBox="1"/>
          <p:nvPr/>
        </p:nvSpPr>
        <p:spPr>
          <a:xfrm>
            <a:off x="3475975" y="4861725"/>
            <a:ext cx="2105100" cy="25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Photo on </a:t>
            </a:r>
            <a:r>
              <a:rPr lang="en" sz="800" u="sng">
                <a:solidFill>
                  <a:srgbClr val="FFFFFF"/>
                </a:solidFill>
                <a:latin typeface="Overpass"/>
                <a:ea typeface="Overpass"/>
                <a:cs typeface="Overpass"/>
                <a:sym typeface="Overpass"/>
                <a:hlinkClick r:id="rId4"/>
              </a:rPr>
              <a:t>Visual Hunt</a:t>
            </a:r>
            <a:endParaRPr sz="800">
              <a:solidFill>
                <a:srgbClr val="FFFFFF"/>
              </a:solidFill>
              <a:latin typeface="Overpass"/>
              <a:ea typeface="Overpass"/>
              <a:cs typeface="Overpass"/>
              <a:sym typeface="Overpas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5"/>
          <p:cNvSpPr txBox="1"/>
          <p:nvPr/>
        </p:nvSpPr>
        <p:spPr>
          <a:xfrm>
            <a:off x="685800" y="0"/>
            <a:ext cx="7772400" cy="10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better way with a service mesh</a:t>
            </a:r>
            <a:endParaRPr sz="2800">
              <a:latin typeface="Overpass"/>
              <a:ea typeface="Overpass"/>
              <a:cs typeface="Overpass"/>
              <a:sym typeface="Overpass"/>
            </a:endParaRPr>
          </a:p>
        </p:txBody>
      </p:sp>
      <p:sp>
        <p:nvSpPr>
          <p:cNvPr id="419" name="Google Shape;419;p35"/>
          <p:cNvSpPr/>
          <p:nvPr/>
        </p:nvSpPr>
        <p:spPr>
          <a:xfrm>
            <a:off x="1245875" y="1502500"/>
            <a:ext cx="1416300" cy="190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br>
              <a:rPr lang="en" sz="1000">
                <a:solidFill>
                  <a:srgbClr val="FFFFFF"/>
                </a:solidFill>
                <a:latin typeface="Overpass"/>
                <a:ea typeface="Overpass"/>
                <a:cs typeface="Overpass"/>
                <a:sym typeface="Overpass"/>
              </a:rPr>
            </a:br>
            <a:br>
              <a:rPr lang="en" sz="1000">
                <a:solidFill>
                  <a:srgbClr val="FFFFFF"/>
                </a:solidFill>
                <a:latin typeface="Overpass"/>
                <a:ea typeface="Overpass"/>
                <a:cs typeface="Overpass"/>
                <a:sym typeface="Overpass"/>
              </a:rPr>
            </a:br>
            <a:endParaRPr sz="1000">
              <a:solidFill>
                <a:srgbClr val="FFFFFF"/>
              </a:solidFill>
              <a:latin typeface="Overpass"/>
              <a:ea typeface="Overpass"/>
              <a:cs typeface="Overpass"/>
              <a:sym typeface="Overpass"/>
            </a:endParaRPr>
          </a:p>
        </p:txBody>
      </p:sp>
      <p:sp>
        <p:nvSpPr>
          <p:cNvPr id="420" name="Google Shape;420;p35"/>
          <p:cNvSpPr/>
          <p:nvPr/>
        </p:nvSpPr>
        <p:spPr>
          <a:xfrm>
            <a:off x="1320562" y="3155028"/>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Config</a:t>
            </a:r>
            <a:endParaRPr sz="800">
              <a:solidFill>
                <a:srgbClr val="FFFFFF"/>
              </a:solidFill>
              <a:latin typeface="Overpass"/>
              <a:ea typeface="Overpass"/>
              <a:cs typeface="Overpass"/>
              <a:sym typeface="Overpass"/>
            </a:endParaRPr>
          </a:p>
        </p:txBody>
      </p:sp>
      <p:sp>
        <p:nvSpPr>
          <p:cNvPr id="421" name="Google Shape;421;p35"/>
          <p:cNvSpPr/>
          <p:nvPr/>
        </p:nvSpPr>
        <p:spPr>
          <a:xfrm>
            <a:off x="1320562" y="2920985"/>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Svc Discovery</a:t>
            </a:r>
            <a:endParaRPr sz="800">
              <a:solidFill>
                <a:srgbClr val="FFFFFF"/>
              </a:solidFill>
              <a:latin typeface="Overpass"/>
              <a:ea typeface="Overpass"/>
              <a:cs typeface="Overpass"/>
              <a:sym typeface="Overpass"/>
            </a:endParaRPr>
          </a:p>
        </p:txBody>
      </p:sp>
      <p:sp>
        <p:nvSpPr>
          <p:cNvPr id="422" name="Google Shape;422;p35"/>
          <p:cNvSpPr/>
          <p:nvPr/>
        </p:nvSpPr>
        <p:spPr>
          <a:xfrm>
            <a:off x="1320562" y="2686943"/>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Routing</a:t>
            </a:r>
            <a:endParaRPr sz="800">
              <a:solidFill>
                <a:srgbClr val="FFFFFF"/>
              </a:solidFill>
              <a:latin typeface="Overpass"/>
              <a:ea typeface="Overpass"/>
              <a:cs typeface="Overpass"/>
              <a:sym typeface="Overpass"/>
            </a:endParaRPr>
          </a:p>
        </p:txBody>
      </p:sp>
      <p:sp>
        <p:nvSpPr>
          <p:cNvPr id="423" name="Google Shape;423;p35"/>
          <p:cNvSpPr/>
          <p:nvPr/>
        </p:nvSpPr>
        <p:spPr>
          <a:xfrm>
            <a:off x="1320562" y="2452900"/>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Circuit Breaker</a:t>
            </a:r>
            <a:endParaRPr sz="800">
              <a:solidFill>
                <a:schemeClr val="lt1"/>
              </a:solidFill>
              <a:latin typeface="Overpass"/>
              <a:ea typeface="Overpass"/>
              <a:cs typeface="Overpass"/>
              <a:sym typeface="Overpass"/>
            </a:endParaRPr>
          </a:p>
        </p:txBody>
      </p:sp>
      <p:sp>
        <p:nvSpPr>
          <p:cNvPr id="424" name="Google Shape;424;p35"/>
          <p:cNvSpPr/>
          <p:nvPr/>
        </p:nvSpPr>
        <p:spPr>
          <a:xfrm>
            <a:off x="1320562" y="2218857"/>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Tracing</a:t>
            </a:r>
            <a:endParaRPr sz="800">
              <a:solidFill>
                <a:schemeClr val="lt1"/>
              </a:solidFill>
              <a:latin typeface="Overpass"/>
              <a:ea typeface="Overpass"/>
              <a:cs typeface="Overpass"/>
              <a:sym typeface="Overpass"/>
            </a:endParaRPr>
          </a:p>
        </p:txBody>
      </p:sp>
      <p:sp>
        <p:nvSpPr>
          <p:cNvPr id="425" name="Google Shape;425;p35"/>
          <p:cNvSpPr/>
          <p:nvPr/>
        </p:nvSpPr>
        <p:spPr>
          <a:xfrm>
            <a:off x="3912875" y="2716675"/>
            <a:ext cx="1416300" cy="694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p:txBody>
      </p:sp>
      <p:sp>
        <p:nvSpPr>
          <p:cNvPr id="426" name="Google Shape;426;p35"/>
          <p:cNvSpPr/>
          <p:nvPr/>
        </p:nvSpPr>
        <p:spPr>
          <a:xfrm>
            <a:off x="1245875" y="344489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Platform</a:t>
            </a:r>
            <a:endParaRPr sz="1000">
              <a:solidFill>
                <a:srgbClr val="FFFFFF"/>
              </a:solidFill>
              <a:latin typeface="Overpass"/>
              <a:ea typeface="Overpass"/>
              <a:cs typeface="Overpass"/>
              <a:sym typeface="Overpass"/>
            </a:endParaRPr>
          </a:p>
        </p:txBody>
      </p:sp>
      <p:sp>
        <p:nvSpPr>
          <p:cNvPr id="427" name="Google Shape;427;p35"/>
          <p:cNvSpPr/>
          <p:nvPr/>
        </p:nvSpPr>
        <p:spPr>
          <a:xfrm>
            <a:off x="3912875" y="344489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Platform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 Service Mesh)</a:t>
            </a:r>
            <a:endParaRPr sz="1000">
              <a:solidFill>
                <a:srgbClr val="FFFFFF"/>
              </a:solidFill>
              <a:latin typeface="Overpass"/>
              <a:ea typeface="Overpass"/>
              <a:cs typeface="Overpass"/>
              <a:sym typeface="Overpass"/>
            </a:endParaRPr>
          </a:p>
        </p:txBody>
      </p:sp>
      <p:cxnSp>
        <p:nvCxnSpPr>
          <p:cNvPr id="428" name="Google Shape;428;p35"/>
          <p:cNvCxnSpPr/>
          <p:nvPr/>
        </p:nvCxnSpPr>
        <p:spPr>
          <a:xfrm>
            <a:off x="685800" y="4142950"/>
            <a:ext cx="5460000" cy="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p35"/>
          <p:cNvCxnSpPr/>
          <p:nvPr/>
        </p:nvCxnSpPr>
        <p:spPr>
          <a:xfrm>
            <a:off x="1933125" y="4096960"/>
            <a:ext cx="0" cy="903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35"/>
          <p:cNvCxnSpPr/>
          <p:nvPr/>
        </p:nvCxnSpPr>
        <p:spPr>
          <a:xfrm>
            <a:off x="4618902" y="4096960"/>
            <a:ext cx="0" cy="903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35"/>
          <p:cNvSpPr txBox="1"/>
          <p:nvPr/>
        </p:nvSpPr>
        <p:spPr>
          <a:xfrm>
            <a:off x="1442752" y="412612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...2014</a:t>
            </a:r>
            <a:endParaRPr sz="1000">
              <a:solidFill>
                <a:srgbClr val="666666"/>
              </a:solidFill>
              <a:latin typeface="Overpass"/>
              <a:ea typeface="Overpass"/>
              <a:cs typeface="Overpass"/>
              <a:sym typeface="Overpass"/>
            </a:endParaRPr>
          </a:p>
        </p:txBody>
      </p:sp>
      <p:sp>
        <p:nvSpPr>
          <p:cNvPr id="432" name="Google Shape;432;p35"/>
          <p:cNvSpPr txBox="1"/>
          <p:nvPr/>
        </p:nvSpPr>
        <p:spPr>
          <a:xfrm>
            <a:off x="4167175" y="412612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2018</a:t>
            </a:r>
            <a:endParaRPr sz="1000">
              <a:solidFill>
                <a:srgbClr val="666666"/>
              </a:solidFill>
              <a:latin typeface="Overpass"/>
              <a:ea typeface="Overpass"/>
              <a:cs typeface="Overpass"/>
              <a:sym typeface="Overpass"/>
            </a:endParaRPr>
          </a:p>
        </p:txBody>
      </p:sp>
      <p:sp>
        <p:nvSpPr>
          <p:cNvPr id="433" name="Google Shape;433;p35"/>
          <p:cNvSpPr txBox="1"/>
          <p:nvPr/>
        </p:nvSpPr>
        <p:spPr>
          <a:xfrm>
            <a:off x="6145800" y="11429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verpass"/>
                <a:ea typeface="Overpass"/>
                <a:cs typeface="Overpass"/>
                <a:sym typeface="Overpass"/>
              </a:rPr>
              <a:t>A service mesh provides a </a:t>
            </a:r>
            <a:r>
              <a:rPr b="1" lang="en">
                <a:solidFill>
                  <a:schemeClr val="dk1"/>
                </a:solidFill>
                <a:latin typeface="Overpass"/>
                <a:ea typeface="Overpass"/>
                <a:cs typeface="Overpass"/>
                <a:sym typeface="Overpass"/>
              </a:rPr>
              <a:t>transparent</a:t>
            </a:r>
            <a:r>
              <a:rPr lang="en">
                <a:solidFill>
                  <a:schemeClr val="dk1"/>
                </a:solidFill>
                <a:latin typeface="Overpass"/>
                <a:ea typeface="Overpass"/>
                <a:cs typeface="Overpass"/>
                <a:sym typeface="Overpass"/>
              </a:rPr>
              <a:t> and </a:t>
            </a:r>
            <a:r>
              <a:rPr b="1" lang="en">
                <a:solidFill>
                  <a:schemeClr val="dk1"/>
                </a:solidFill>
                <a:latin typeface="Overpass"/>
                <a:ea typeface="Overpass"/>
                <a:cs typeface="Overpass"/>
                <a:sym typeface="Overpass"/>
              </a:rPr>
              <a:t>language-independent</a:t>
            </a:r>
            <a:r>
              <a:rPr lang="en">
                <a:solidFill>
                  <a:schemeClr val="dk1"/>
                </a:solidFill>
                <a:latin typeface="Overpass"/>
                <a:ea typeface="Overpass"/>
                <a:cs typeface="Overpass"/>
                <a:sym typeface="Overpass"/>
              </a:rPr>
              <a:t> network for connecting, observing, securing and controlling the connectivity between services.</a:t>
            </a:r>
            <a:endParaRPr/>
          </a:p>
        </p:txBody>
      </p:sp>
      <p:sp>
        <p:nvSpPr>
          <p:cNvPr id="434" name="Google Shape;434;p35"/>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435" name="Google Shape;435;p3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36"/>
          <p:cNvPicPr preferRelativeResize="0"/>
          <p:nvPr/>
        </p:nvPicPr>
        <p:blipFill rotWithShape="1">
          <a:blip r:embed="rId3">
            <a:alphaModFix/>
          </a:blip>
          <a:srcRect b="30366" l="0" r="0" t="0"/>
          <a:stretch/>
        </p:blipFill>
        <p:spPr>
          <a:xfrm>
            <a:off x="152400" y="762000"/>
            <a:ext cx="8839199" cy="3359026"/>
          </a:xfrm>
          <a:prstGeom prst="rect">
            <a:avLst/>
          </a:prstGeom>
          <a:noFill/>
          <a:ln>
            <a:noFill/>
          </a:ln>
        </p:spPr>
      </p:pic>
      <p:sp>
        <p:nvSpPr>
          <p:cNvPr id="441" name="Google Shape;441;p36"/>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442" name="Google Shape;442;p36"/>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Microservices</a:t>
            </a:r>
            <a:endParaRPr/>
          </a:p>
          <a:p>
            <a:pPr indent="0" lvl="0" marL="0" rtl="0" algn="l">
              <a:spcBef>
                <a:spcPts val="0"/>
              </a:spcBef>
              <a:spcAft>
                <a:spcPts val="0"/>
              </a:spcAft>
              <a:buNone/>
            </a:pPr>
            <a:r>
              <a:rPr lang="en"/>
              <a:t>Benefits and Challenges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7"/>
          <p:cNvSpPr txBox="1"/>
          <p:nvPr/>
        </p:nvSpPr>
        <p:spPr>
          <a:xfrm>
            <a:off x="0" y="2408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ISTIO’S CAPABILITIES AT 10,000 FEET</a:t>
            </a:r>
            <a:endParaRPr sz="2400">
              <a:latin typeface="Overpass"/>
              <a:ea typeface="Overpass"/>
              <a:cs typeface="Overpass"/>
              <a:sym typeface="Overpass"/>
            </a:endParaRPr>
          </a:p>
        </p:txBody>
      </p:sp>
      <p:sp>
        <p:nvSpPr>
          <p:cNvPr id="448" name="Google Shape;448;p37"/>
          <p:cNvSpPr txBox="1"/>
          <p:nvPr/>
        </p:nvSpPr>
        <p:spPr>
          <a:xfrm>
            <a:off x="451050" y="960550"/>
            <a:ext cx="8241900" cy="36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Traffic Management</a:t>
            </a:r>
            <a:r>
              <a:rPr lang="en">
                <a:latin typeface="Overpass"/>
                <a:ea typeface="Overpass"/>
                <a:cs typeface="Overpass"/>
                <a:sym typeface="Overpass"/>
              </a:rPr>
              <a:t>.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R</a:t>
            </a:r>
            <a:r>
              <a:rPr lang="en">
                <a:latin typeface="Overpass"/>
                <a:ea typeface="Overpass"/>
                <a:cs typeface="Overpass"/>
                <a:sym typeface="Overpass"/>
              </a:rPr>
              <a:t>ules and traffic routing lets you control the flow of traffic and API calls between services.</a:t>
            </a:r>
            <a:endParaRPr>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b="1">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b="1" lang="en">
                <a:solidFill>
                  <a:schemeClr val="dk1"/>
                </a:solidFill>
                <a:latin typeface="Overpass"/>
                <a:ea typeface="Overpass"/>
                <a:cs typeface="Overpass"/>
                <a:sym typeface="Overpass"/>
              </a:rPr>
              <a:t>Service Identity and Security</a:t>
            </a:r>
            <a:r>
              <a:rPr lang="en">
                <a:solidFill>
                  <a:schemeClr val="dk1"/>
                </a:solidFill>
                <a:latin typeface="Overpass"/>
                <a:ea typeface="Overpass"/>
                <a:cs typeface="Overpass"/>
                <a:sym typeface="Overpass"/>
              </a:rPr>
              <a:t>.</a:t>
            </a:r>
            <a:endParaRPr>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latin typeface="Overpass"/>
                <a:ea typeface="Overpass"/>
                <a:cs typeface="Overpass"/>
                <a:sym typeface="Overpass"/>
              </a:rPr>
              <a:t>Enforce consistently across diverse protocols and runtimes with little or no application changes.</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b="1" lang="en">
                <a:solidFill>
                  <a:schemeClr val="dk1"/>
                </a:solidFill>
                <a:latin typeface="Overpass"/>
                <a:ea typeface="Overpass"/>
                <a:cs typeface="Overpass"/>
                <a:sym typeface="Overpass"/>
              </a:rPr>
              <a:t>Policy Enforcement</a:t>
            </a:r>
            <a:r>
              <a:rPr lang="en">
                <a:solidFill>
                  <a:schemeClr val="dk1"/>
                </a:solidFill>
                <a:latin typeface="Overpass"/>
                <a:ea typeface="Overpass"/>
                <a:cs typeface="Overpass"/>
                <a:sym typeface="Overpass"/>
              </a:rPr>
              <a:t>. </a:t>
            </a:r>
            <a:endParaRPr>
              <a:solidFill>
                <a:schemeClr val="dk1"/>
              </a:solidFill>
              <a:latin typeface="Overpass"/>
              <a:ea typeface="Overpass"/>
              <a:cs typeface="Overpass"/>
              <a:sym typeface="Overpass"/>
            </a:endParaRPr>
          </a:p>
          <a:p>
            <a:pPr indent="0" lvl="0" marL="0" rtl="0" algn="l">
              <a:spcBef>
                <a:spcPts val="0"/>
              </a:spcBef>
              <a:spcAft>
                <a:spcPts val="0"/>
              </a:spcAft>
              <a:buNone/>
            </a:pPr>
            <a:r>
              <a:rPr lang="en">
                <a:solidFill>
                  <a:schemeClr val="dk1"/>
                </a:solidFill>
                <a:latin typeface="Overpass"/>
                <a:ea typeface="Overpass"/>
                <a:cs typeface="Overpass"/>
                <a:sym typeface="Overpass"/>
              </a:rPr>
              <a:t>Apply to the interaction between services and ensure they are enforced. Changes are made by configuring the mesh, not by changing application code.</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a:solidFill>
                <a:schemeClr val="dk1"/>
              </a:solidFill>
              <a:latin typeface="Overpass"/>
              <a:ea typeface="Overpass"/>
              <a:cs typeface="Overpass"/>
              <a:sym typeface="Overpass"/>
            </a:endParaRPr>
          </a:p>
          <a:p>
            <a:pPr indent="0" lvl="0" marL="0" rtl="0" algn="l">
              <a:spcBef>
                <a:spcPts val="0"/>
              </a:spcBef>
              <a:spcAft>
                <a:spcPts val="0"/>
              </a:spcAft>
              <a:buNone/>
            </a:pPr>
            <a:r>
              <a:rPr b="1" lang="en">
                <a:solidFill>
                  <a:schemeClr val="dk1"/>
                </a:solidFill>
                <a:latin typeface="Overpass"/>
                <a:ea typeface="Overpass"/>
                <a:cs typeface="Overpass"/>
                <a:sym typeface="Overpass"/>
              </a:rPr>
              <a:t>Observability</a:t>
            </a:r>
            <a:r>
              <a:rPr lang="en">
                <a:solidFill>
                  <a:schemeClr val="dk1"/>
                </a:solidFill>
                <a:latin typeface="Overpass"/>
                <a:ea typeface="Overpass"/>
                <a:cs typeface="Overpass"/>
                <a:sym typeface="Overpass"/>
              </a:rPr>
              <a:t>. </a:t>
            </a:r>
            <a:endParaRPr>
              <a:solidFill>
                <a:schemeClr val="dk1"/>
              </a:solidFill>
              <a:latin typeface="Overpass"/>
              <a:ea typeface="Overpass"/>
              <a:cs typeface="Overpass"/>
              <a:sym typeface="Overpass"/>
            </a:endParaRPr>
          </a:p>
          <a:p>
            <a:pPr indent="0" lvl="0" marL="0" rtl="0" algn="l">
              <a:spcBef>
                <a:spcPts val="0"/>
              </a:spcBef>
              <a:spcAft>
                <a:spcPts val="0"/>
              </a:spcAft>
              <a:buNone/>
            </a:pPr>
            <a:r>
              <a:rPr lang="en">
                <a:solidFill>
                  <a:schemeClr val="dk1"/>
                </a:solidFill>
                <a:latin typeface="Overpass"/>
                <a:ea typeface="Overpass"/>
                <a:cs typeface="Overpass"/>
                <a:sym typeface="Overpass"/>
              </a:rPr>
              <a:t>Gain understanding of the dependencies between services and the nature and flow of traffic between them, providing the ability to quickly identify and fix issues.</a:t>
            </a:r>
            <a:endParaRPr>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p:txBody>
      </p:sp>
      <p:sp>
        <p:nvSpPr>
          <p:cNvPr id="449" name="Google Shape;449;p37"/>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450" name="Google Shape;450;p37"/>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8"/>
          <p:cNvSpPr txBox="1"/>
          <p:nvPr/>
        </p:nvSpPr>
        <p:spPr>
          <a:xfrm>
            <a:off x="296750" y="808150"/>
            <a:ext cx="87192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connect, manage, and secure microservices </a:t>
            </a:r>
            <a:r>
              <a:rPr i="1" lang="en" sz="1800" u="sng">
                <a:latin typeface="Overpass"/>
                <a:ea typeface="Overpass"/>
                <a:cs typeface="Overpass"/>
                <a:sym typeface="Overpass"/>
              </a:rPr>
              <a:t>transparently</a:t>
            </a:r>
            <a:endParaRPr u="sng">
              <a:latin typeface="Overpass"/>
              <a:ea typeface="Overpass"/>
              <a:cs typeface="Overpass"/>
              <a:sym typeface="Overpass"/>
            </a:endParaRPr>
          </a:p>
        </p:txBody>
      </p:sp>
      <p:sp>
        <p:nvSpPr>
          <p:cNvPr id="456" name="Google Shape;456;p38"/>
          <p:cNvSpPr txBox="1"/>
          <p:nvPr/>
        </p:nvSpPr>
        <p:spPr>
          <a:xfrm>
            <a:off x="0" y="189025"/>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MICROSERVICES WITH ISTIO</a:t>
            </a:r>
            <a:endParaRPr sz="2400">
              <a:latin typeface="Overpass"/>
              <a:ea typeface="Overpass"/>
              <a:cs typeface="Overpass"/>
              <a:sym typeface="Overpass"/>
            </a:endParaRPr>
          </a:p>
        </p:txBody>
      </p:sp>
      <p:sp>
        <p:nvSpPr>
          <p:cNvPr id="457" name="Google Shape;457;p38"/>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458" name="Google Shape;458;p38"/>
          <p:cNvGrpSpPr/>
          <p:nvPr/>
        </p:nvGrpSpPr>
        <p:grpSpPr>
          <a:xfrm>
            <a:off x="777750" y="1483338"/>
            <a:ext cx="7588500" cy="2837634"/>
            <a:chOff x="777750" y="1254738"/>
            <a:chExt cx="7588500" cy="2837634"/>
          </a:xfrm>
        </p:grpSpPr>
        <p:grpSp>
          <p:nvGrpSpPr>
            <p:cNvPr id="459" name="Google Shape;459;p38"/>
            <p:cNvGrpSpPr/>
            <p:nvPr/>
          </p:nvGrpSpPr>
          <p:grpSpPr>
            <a:xfrm>
              <a:off x="777750" y="1893663"/>
              <a:ext cx="2277600" cy="2198709"/>
              <a:chOff x="777750" y="1893663"/>
              <a:chExt cx="2277600" cy="2198709"/>
            </a:xfrm>
          </p:grpSpPr>
          <p:sp>
            <p:nvSpPr>
              <p:cNvPr id="460" name="Google Shape;460;p38"/>
              <p:cNvSpPr/>
              <p:nvPr/>
            </p:nvSpPr>
            <p:spPr>
              <a:xfrm>
                <a:off x="777750" y="1893672"/>
                <a:ext cx="2277600" cy="2198700"/>
              </a:xfrm>
              <a:prstGeom prst="roundRect">
                <a:avLst>
                  <a:gd fmla="val 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461" name="Google Shape;461;p38"/>
              <p:cNvSpPr/>
              <p:nvPr/>
            </p:nvSpPr>
            <p:spPr>
              <a:xfrm>
                <a:off x="884950" y="3018525"/>
                <a:ext cx="2043900" cy="9027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Microservice </a:t>
                </a:r>
                <a:r>
                  <a:rPr lang="en" sz="1200">
                    <a:solidFill>
                      <a:srgbClr val="000000"/>
                    </a:solidFill>
                    <a:latin typeface="Overpass"/>
                    <a:ea typeface="Overpass"/>
                    <a:cs typeface="Overpass"/>
                    <a:sym typeface="Overpass"/>
                  </a:rPr>
                  <a:t>Container</a:t>
                </a:r>
                <a:endParaRPr>
                  <a:latin typeface="Overpass"/>
                  <a:ea typeface="Overpass"/>
                  <a:cs typeface="Overpass"/>
                  <a:sym typeface="Overpass"/>
                </a:endParaRPr>
              </a:p>
            </p:txBody>
          </p:sp>
          <p:sp>
            <p:nvSpPr>
              <p:cNvPr id="462" name="Google Shape;462;p38"/>
              <p:cNvSpPr/>
              <p:nvPr/>
            </p:nvSpPr>
            <p:spPr>
              <a:xfrm>
                <a:off x="1079050" y="3398349"/>
                <a:ext cx="1655700" cy="381600"/>
              </a:xfrm>
              <a:prstGeom prst="roundRect">
                <a:avLst>
                  <a:gd fmla="val 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App/Service A</a:t>
                </a:r>
                <a:endParaRPr sz="1200">
                  <a:latin typeface="Overpass"/>
                  <a:ea typeface="Overpass"/>
                  <a:cs typeface="Overpass"/>
                  <a:sym typeface="Overpass"/>
                </a:endParaRPr>
              </a:p>
            </p:txBody>
          </p:sp>
          <p:sp>
            <p:nvSpPr>
              <p:cNvPr id="463" name="Google Shape;463;p38"/>
              <p:cNvSpPr txBox="1"/>
              <p:nvPr/>
            </p:nvSpPr>
            <p:spPr>
              <a:xfrm>
                <a:off x="905075" y="1893663"/>
                <a:ext cx="2043900" cy="2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464" name="Google Shape;464;p38"/>
              <p:cNvSpPr/>
              <p:nvPr/>
            </p:nvSpPr>
            <p:spPr>
              <a:xfrm>
                <a:off x="884975" y="2193663"/>
                <a:ext cx="2043900" cy="7665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Sidecar Container</a:t>
                </a:r>
                <a:endParaRPr sz="1200">
                  <a:latin typeface="Overpass"/>
                  <a:ea typeface="Overpass"/>
                  <a:cs typeface="Overpass"/>
                  <a:sym typeface="Overpass"/>
                </a:endParaRPr>
              </a:p>
            </p:txBody>
          </p:sp>
          <p:sp>
            <p:nvSpPr>
              <p:cNvPr id="465" name="Google Shape;465;p38"/>
              <p:cNvSpPr/>
              <p:nvPr/>
            </p:nvSpPr>
            <p:spPr>
              <a:xfrm>
                <a:off x="949725" y="2586567"/>
                <a:ext cx="1904100" cy="238200"/>
              </a:xfrm>
              <a:prstGeom prst="roundRect">
                <a:avLst>
                  <a:gd fmla="val 0" name="adj"/>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Istio Logic</a:t>
                </a:r>
                <a:endParaRPr>
                  <a:solidFill>
                    <a:srgbClr val="FFFFFF"/>
                  </a:solidFill>
                  <a:latin typeface="Overpass"/>
                  <a:ea typeface="Overpass"/>
                  <a:cs typeface="Overpass"/>
                  <a:sym typeface="Overpass"/>
                </a:endParaRPr>
              </a:p>
            </p:txBody>
          </p:sp>
        </p:grpSp>
        <p:grpSp>
          <p:nvGrpSpPr>
            <p:cNvPr id="466" name="Google Shape;466;p38"/>
            <p:cNvGrpSpPr/>
            <p:nvPr/>
          </p:nvGrpSpPr>
          <p:grpSpPr>
            <a:xfrm>
              <a:off x="3433200" y="1254738"/>
              <a:ext cx="2277600" cy="2198709"/>
              <a:chOff x="777750" y="1893663"/>
              <a:chExt cx="2277600" cy="2198709"/>
            </a:xfrm>
          </p:grpSpPr>
          <p:sp>
            <p:nvSpPr>
              <p:cNvPr id="467" name="Google Shape;467;p38"/>
              <p:cNvSpPr/>
              <p:nvPr/>
            </p:nvSpPr>
            <p:spPr>
              <a:xfrm>
                <a:off x="777750" y="1893672"/>
                <a:ext cx="2277600" cy="2198700"/>
              </a:xfrm>
              <a:prstGeom prst="roundRect">
                <a:avLst>
                  <a:gd fmla="val 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468" name="Google Shape;468;p38"/>
              <p:cNvSpPr/>
              <p:nvPr/>
            </p:nvSpPr>
            <p:spPr>
              <a:xfrm>
                <a:off x="884950" y="3018525"/>
                <a:ext cx="2043900" cy="9027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Microservice </a:t>
                </a:r>
                <a:r>
                  <a:rPr lang="en" sz="1200">
                    <a:solidFill>
                      <a:srgbClr val="000000"/>
                    </a:solidFill>
                    <a:latin typeface="Overpass"/>
                    <a:ea typeface="Overpass"/>
                    <a:cs typeface="Overpass"/>
                    <a:sym typeface="Overpass"/>
                  </a:rPr>
                  <a:t>Container</a:t>
                </a:r>
                <a:endParaRPr>
                  <a:latin typeface="Overpass"/>
                  <a:ea typeface="Overpass"/>
                  <a:cs typeface="Overpass"/>
                  <a:sym typeface="Overpass"/>
                </a:endParaRPr>
              </a:p>
            </p:txBody>
          </p:sp>
          <p:sp>
            <p:nvSpPr>
              <p:cNvPr id="469" name="Google Shape;469;p38"/>
              <p:cNvSpPr/>
              <p:nvPr/>
            </p:nvSpPr>
            <p:spPr>
              <a:xfrm>
                <a:off x="1079050" y="3398349"/>
                <a:ext cx="1655700" cy="381600"/>
              </a:xfrm>
              <a:prstGeom prst="roundRect">
                <a:avLst>
                  <a:gd fmla="val 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App/Service B</a:t>
                </a:r>
                <a:endParaRPr sz="1200">
                  <a:latin typeface="Overpass"/>
                  <a:ea typeface="Overpass"/>
                  <a:cs typeface="Overpass"/>
                  <a:sym typeface="Overpass"/>
                </a:endParaRPr>
              </a:p>
            </p:txBody>
          </p:sp>
          <p:sp>
            <p:nvSpPr>
              <p:cNvPr id="470" name="Google Shape;470;p38"/>
              <p:cNvSpPr txBox="1"/>
              <p:nvPr/>
            </p:nvSpPr>
            <p:spPr>
              <a:xfrm>
                <a:off x="905075" y="1893663"/>
                <a:ext cx="2043900" cy="2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471" name="Google Shape;471;p38"/>
              <p:cNvSpPr/>
              <p:nvPr/>
            </p:nvSpPr>
            <p:spPr>
              <a:xfrm>
                <a:off x="884975" y="2193663"/>
                <a:ext cx="2043900" cy="7665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Sidecar Container</a:t>
                </a:r>
                <a:endParaRPr sz="1200">
                  <a:latin typeface="Overpass"/>
                  <a:ea typeface="Overpass"/>
                  <a:cs typeface="Overpass"/>
                  <a:sym typeface="Overpass"/>
                </a:endParaRPr>
              </a:p>
            </p:txBody>
          </p:sp>
          <p:sp>
            <p:nvSpPr>
              <p:cNvPr id="472" name="Google Shape;472;p38"/>
              <p:cNvSpPr/>
              <p:nvPr/>
            </p:nvSpPr>
            <p:spPr>
              <a:xfrm>
                <a:off x="949725" y="2586567"/>
                <a:ext cx="1904100" cy="238200"/>
              </a:xfrm>
              <a:prstGeom prst="roundRect">
                <a:avLst>
                  <a:gd fmla="val 0" name="adj"/>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Istio Logic</a:t>
                </a:r>
                <a:endParaRPr>
                  <a:solidFill>
                    <a:srgbClr val="FFFFFF"/>
                  </a:solidFill>
                  <a:latin typeface="Overpass"/>
                  <a:ea typeface="Overpass"/>
                  <a:cs typeface="Overpass"/>
                  <a:sym typeface="Overpass"/>
                </a:endParaRPr>
              </a:p>
            </p:txBody>
          </p:sp>
        </p:grpSp>
        <p:grpSp>
          <p:nvGrpSpPr>
            <p:cNvPr id="473" name="Google Shape;473;p38"/>
            <p:cNvGrpSpPr/>
            <p:nvPr/>
          </p:nvGrpSpPr>
          <p:grpSpPr>
            <a:xfrm>
              <a:off x="6088650" y="1893663"/>
              <a:ext cx="2277600" cy="2198709"/>
              <a:chOff x="777750" y="1893663"/>
              <a:chExt cx="2277600" cy="2198709"/>
            </a:xfrm>
          </p:grpSpPr>
          <p:sp>
            <p:nvSpPr>
              <p:cNvPr id="474" name="Google Shape;474;p38"/>
              <p:cNvSpPr/>
              <p:nvPr/>
            </p:nvSpPr>
            <p:spPr>
              <a:xfrm>
                <a:off x="777750" y="1893672"/>
                <a:ext cx="2277600" cy="2198700"/>
              </a:xfrm>
              <a:prstGeom prst="roundRect">
                <a:avLst>
                  <a:gd fmla="val 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475" name="Google Shape;475;p38"/>
              <p:cNvSpPr/>
              <p:nvPr/>
            </p:nvSpPr>
            <p:spPr>
              <a:xfrm>
                <a:off x="884950" y="3018525"/>
                <a:ext cx="2043900" cy="9027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Microservice </a:t>
                </a:r>
                <a:r>
                  <a:rPr lang="en" sz="1200">
                    <a:solidFill>
                      <a:srgbClr val="000000"/>
                    </a:solidFill>
                    <a:latin typeface="Overpass"/>
                    <a:ea typeface="Overpass"/>
                    <a:cs typeface="Overpass"/>
                    <a:sym typeface="Overpass"/>
                  </a:rPr>
                  <a:t>Container</a:t>
                </a:r>
                <a:endParaRPr>
                  <a:latin typeface="Overpass"/>
                  <a:ea typeface="Overpass"/>
                  <a:cs typeface="Overpass"/>
                  <a:sym typeface="Overpass"/>
                </a:endParaRPr>
              </a:p>
            </p:txBody>
          </p:sp>
          <p:sp>
            <p:nvSpPr>
              <p:cNvPr id="476" name="Google Shape;476;p38"/>
              <p:cNvSpPr/>
              <p:nvPr/>
            </p:nvSpPr>
            <p:spPr>
              <a:xfrm>
                <a:off x="1079050" y="3398349"/>
                <a:ext cx="1655700" cy="381600"/>
              </a:xfrm>
              <a:prstGeom prst="roundRect">
                <a:avLst>
                  <a:gd fmla="val 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App/Service C</a:t>
                </a:r>
                <a:endParaRPr sz="1200">
                  <a:latin typeface="Overpass"/>
                  <a:ea typeface="Overpass"/>
                  <a:cs typeface="Overpass"/>
                  <a:sym typeface="Overpass"/>
                </a:endParaRPr>
              </a:p>
            </p:txBody>
          </p:sp>
          <p:sp>
            <p:nvSpPr>
              <p:cNvPr id="477" name="Google Shape;477;p38"/>
              <p:cNvSpPr txBox="1"/>
              <p:nvPr/>
            </p:nvSpPr>
            <p:spPr>
              <a:xfrm>
                <a:off x="905075" y="1893663"/>
                <a:ext cx="2043900" cy="2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478" name="Google Shape;478;p38"/>
              <p:cNvSpPr/>
              <p:nvPr/>
            </p:nvSpPr>
            <p:spPr>
              <a:xfrm>
                <a:off x="884975" y="2193663"/>
                <a:ext cx="2043900" cy="766500"/>
              </a:xfrm>
              <a:prstGeom prst="roundRect">
                <a:avLst>
                  <a:gd fmla="val 0"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Sidecar Container</a:t>
                </a:r>
                <a:endParaRPr sz="1200">
                  <a:latin typeface="Overpass"/>
                  <a:ea typeface="Overpass"/>
                  <a:cs typeface="Overpass"/>
                  <a:sym typeface="Overpass"/>
                </a:endParaRPr>
              </a:p>
            </p:txBody>
          </p:sp>
          <p:sp>
            <p:nvSpPr>
              <p:cNvPr id="479" name="Google Shape;479;p38"/>
              <p:cNvSpPr/>
              <p:nvPr/>
            </p:nvSpPr>
            <p:spPr>
              <a:xfrm>
                <a:off x="949725" y="2586567"/>
                <a:ext cx="1904100" cy="238200"/>
              </a:xfrm>
              <a:prstGeom prst="roundRect">
                <a:avLst>
                  <a:gd fmla="val 0" name="adj"/>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Istio Logic</a:t>
                </a:r>
                <a:endParaRPr>
                  <a:solidFill>
                    <a:srgbClr val="FFFFFF"/>
                  </a:solidFill>
                  <a:latin typeface="Overpass"/>
                  <a:ea typeface="Overpass"/>
                  <a:cs typeface="Overpass"/>
                  <a:sym typeface="Overpass"/>
                </a:endParaRPr>
              </a:p>
            </p:txBody>
          </p:sp>
        </p:grpSp>
        <p:cxnSp>
          <p:nvCxnSpPr>
            <p:cNvPr id="480" name="Google Shape;480;p38"/>
            <p:cNvCxnSpPr>
              <a:stCxn id="465" idx="3"/>
              <a:endCxn id="481" idx="1"/>
            </p:cNvCxnSpPr>
            <p:nvPr/>
          </p:nvCxnSpPr>
          <p:spPr>
            <a:xfrm flipH="1" rot="10800000">
              <a:off x="2853825" y="2075067"/>
              <a:ext cx="751200" cy="630600"/>
            </a:xfrm>
            <a:prstGeom prst="curvedConnector3">
              <a:avLst>
                <a:gd fmla="val 50001" name="adj1"/>
              </a:avLst>
            </a:prstGeom>
            <a:noFill/>
            <a:ln cap="flat" cmpd="sng" w="19050">
              <a:solidFill>
                <a:srgbClr val="000000"/>
              </a:solidFill>
              <a:prstDash val="dash"/>
              <a:round/>
              <a:headEnd len="med" w="med" type="none"/>
              <a:tailEnd len="med" w="med" type="none"/>
            </a:ln>
          </p:spPr>
        </p:cxnSp>
        <p:cxnSp>
          <p:nvCxnSpPr>
            <p:cNvPr id="482" name="Google Shape;482;p38"/>
            <p:cNvCxnSpPr/>
            <p:nvPr/>
          </p:nvCxnSpPr>
          <p:spPr>
            <a:xfrm>
              <a:off x="5509121" y="2075085"/>
              <a:ext cx="751500" cy="630600"/>
            </a:xfrm>
            <a:prstGeom prst="curvedConnector3">
              <a:avLst>
                <a:gd fmla="val 50000" name="adj1"/>
              </a:avLst>
            </a:prstGeom>
            <a:noFill/>
            <a:ln cap="flat" cmpd="sng" w="19050">
              <a:solidFill>
                <a:srgbClr val="000000"/>
              </a:solidFill>
              <a:prstDash val="dash"/>
              <a:round/>
              <a:headEnd len="med" w="med" type="none"/>
              <a:tailEnd len="med" w="med" type="none"/>
            </a:ln>
          </p:spPr>
        </p:cxnSp>
      </p:grpSp>
      <p:pic>
        <p:nvPicPr>
          <p:cNvPr id="483" name="Google Shape;483;p38"/>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9"/>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89" name="Google Shape;489;p39"/>
          <p:cNvSpPr txBox="1"/>
          <p:nvPr/>
        </p:nvSpPr>
        <p:spPr>
          <a:xfrm>
            <a:off x="178650" y="311850"/>
            <a:ext cx="8786700" cy="10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WHAT IS A SIDECAR?</a:t>
            </a:r>
            <a:endParaRPr b="1" sz="2400">
              <a:solidFill>
                <a:srgbClr val="CC0000"/>
              </a:solidFill>
              <a:latin typeface="Overpass"/>
              <a:ea typeface="Overpass"/>
              <a:cs typeface="Overpass"/>
              <a:sym typeface="Overpass"/>
            </a:endParaRPr>
          </a:p>
        </p:txBody>
      </p:sp>
      <p:sp>
        <p:nvSpPr>
          <p:cNvPr id="490" name="Google Shape;490;p39"/>
          <p:cNvSpPr txBox="1"/>
          <p:nvPr/>
        </p:nvSpPr>
        <p:spPr>
          <a:xfrm>
            <a:off x="349800" y="1254775"/>
            <a:ext cx="8444400" cy="5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A proxy instance that abstracts common logic away from individual services</a:t>
            </a:r>
            <a:endParaRPr sz="1800">
              <a:latin typeface="Overpass"/>
              <a:ea typeface="Overpass"/>
              <a:cs typeface="Overpass"/>
              <a:sym typeface="Overpass"/>
            </a:endParaRPr>
          </a:p>
        </p:txBody>
      </p:sp>
      <p:sp>
        <p:nvSpPr>
          <p:cNvPr id="491" name="Google Shape;491;p39"/>
          <p:cNvSpPr txBox="1"/>
          <p:nvPr/>
        </p:nvSpPr>
        <p:spPr>
          <a:xfrm>
            <a:off x="1300600" y="2290775"/>
            <a:ext cx="4668600" cy="17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verpass"/>
                <a:ea typeface="Overpass"/>
                <a:cs typeface="Overpass"/>
                <a:sym typeface="Overpass"/>
              </a:rPr>
              <a:t>SIDECAR PATTERN</a:t>
            </a:r>
            <a:endParaRPr b="1" sz="1600">
              <a:latin typeface="Overpass"/>
              <a:ea typeface="Overpass"/>
              <a:cs typeface="Overpass"/>
              <a:sym typeface="Overpass"/>
            </a:endParaRPr>
          </a:p>
          <a:p>
            <a:pPr indent="-330200" lvl="0" marL="457200" rtl="0" algn="l">
              <a:spcBef>
                <a:spcPts val="1000"/>
              </a:spcBef>
              <a:spcAft>
                <a:spcPts val="0"/>
              </a:spcAft>
              <a:buSzPts val="1600"/>
              <a:buFont typeface="Overpass"/>
              <a:buChar char="●"/>
            </a:pPr>
            <a:r>
              <a:rPr lang="en" sz="1600">
                <a:latin typeface="Overpass"/>
                <a:ea typeface="Overpass"/>
                <a:cs typeface="Overpass"/>
                <a:sym typeface="Overpass"/>
              </a:rPr>
              <a:t>A utility container in the same pod to enhance the main container’s functionality</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Share the same network and lifecycle</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Istio uses an Istio Proxy (L7 Proxy) sidecar to proxy all network traffic between apps</a:t>
            </a:r>
            <a:endParaRPr sz="1600">
              <a:latin typeface="Overpass"/>
              <a:ea typeface="Overpass"/>
              <a:cs typeface="Overpass"/>
              <a:sym typeface="Overpass"/>
            </a:endParaRPr>
          </a:p>
        </p:txBody>
      </p:sp>
      <p:grpSp>
        <p:nvGrpSpPr>
          <p:cNvPr id="492" name="Google Shape;492;p39"/>
          <p:cNvGrpSpPr/>
          <p:nvPr/>
        </p:nvGrpSpPr>
        <p:grpSpPr>
          <a:xfrm>
            <a:off x="6618618" y="2464750"/>
            <a:ext cx="1129800" cy="1531500"/>
            <a:chOff x="1269062" y="865550"/>
            <a:chExt cx="1129800" cy="1531500"/>
          </a:xfrm>
        </p:grpSpPr>
        <p:sp>
          <p:nvSpPr>
            <p:cNvPr id="493" name="Google Shape;493;p39"/>
            <p:cNvSpPr/>
            <p:nvPr/>
          </p:nvSpPr>
          <p:spPr>
            <a:xfrm>
              <a:off x="1269062" y="865550"/>
              <a:ext cx="1129800" cy="1531500"/>
            </a:xfrm>
            <a:prstGeom prst="rect">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POD</a:t>
              </a:r>
              <a:endParaRPr b="1" sz="1200">
                <a:latin typeface="Overpass"/>
                <a:ea typeface="Overpass"/>
                <a:cs typeface="Overpass"/>
                <a:sym typeface="Overpass"/>
              </a:endParaRPr>
            </a:p>
          </p:txBody>
        </p:sp>
        <p:sp>
          <p:nvSpPr>
            <p:cNvPr id="494" name="Google Shape;494;p39"/>
            <p:cNvSpPr/>
            <p:nvPr/>
          </p:nvSpPr>
          <p:spPr>
            <a:xfrm>
              <a:off x="1406623" y="1789080"/>
              <a:ext cx="854700" cy="432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a:t>
              </a:r>
              <a:endParaRPr sz="900">
                <a:solidFill>
                  <a:srgbClr val="FFFFFF"/>
                </a:solidFill>
                <a:latin typeface="Overpass"/>
                <a:ea typeface="Overpass"/>
                <a:cs typeface="Overpass"/>
                <a:sym typeface="Overpass"/>
              </a:endParaRPr>
            </a:p>
          </p:txBody>
        </p:sp>
        <p:sp>
          <p:nvSpPr>
            <p:cNvPr id="495" name="Google Shape;495;p39"/>
            <p:cNvSpPr/>
            <p:nvPr/>
          </p:nvSpPr>
          <p:spPr>
            <a:xfrm>
              <a:off x="1447411" y="1245141"/>
              <a:ext cx="768000" cy="25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SIDECAR</a:t>
              </a:r>
              <a:endParaRPr sz="800">
                <a:solidFill>
                  <a:srgbClr val="FFFFFF"/>
                </a:solidFill>
                <a:latin typeface="Overpass"/>
                <a:ea typeface="Overpass"/>
                <a:cs typeface="Overpass"/>
                <a:sym typeface="Overpass"/>
              </a:endParaRPr>
            </a:p>
          </p:txBody>
        </p:sp>
      </p:grpSp>
      <p:cxnSp>
        <p:nvCxnSpPr>
          <p:cNvPr id="496" name="Google Shape;496;p39"/>
          <p:cNvCxnSpPr>
            <a:stCxn id="494" idx="0"/>
            <a:endCxn id="495" idx="2"/>
          </p:cNvCxnSpPr>
          <p:nvPr/>
        </p:nvCxnSpPr>
        <p:spPr>
          <a:xfrm rot="10800000">
            <a:off x="7180829" y="3096980"/>
            <a:ext cx="2700" cy="291300"/>
          </a:xfrm>
          <a:prstGeom prst="straightConnector1">
            <a:avLst/>
          </a:prstGeom>
          <a:noFill/>
          <a:ln cap="flat" cmpd="sng" w="9525">
            <a:solidFill>
              <a:srgbClr val="666666"/>
            </a:solidFill>
            <a:prstDash val="solid"/>
            <a:round/>
            <a:headEnd len="med" w="med" type="triangle"/>
            <a:tailEnd len="med" w="med" type="triangle"/>
          </a:ln>
        </p:spPr>
      </p:cxnSp>
      <p:pic>
        <p:nvPicPr>
          <p:cNvPr id="497" name="Google Shape;497;p39"/>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0"/>
          <p:cNvSpPr/>
          <p:nvPr/>
        </p:nvSpPr>
        <p:spPr>
          <a:xfrm>
            <a:off x="4003025" y="1388375"/>
            <a:ext cx="4433400" cy="27795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grpSp>
        <p:nvGrpSpPr>
          <p:cNvPr id="503" name="Google Shape;503;p40"/>
          <p:cNvGrpSpPr/>
          <p:nvPr/>
        </p:nvGrpSpPr>
        <p:grpSpPr>
          <a:xfrm>
            <a:off x="4080876" y="3008038"/>
            <a:ext cx="4277700" cy="696300"/>
            <a:chOff x="4075426" y="1486788"/>
            <a:chExt cx="4277700" cy="696300"/>
          </a:xfrm>
        </p:grpSpPr>
        <p:sp>
          <p:nvSpPr>
            <p:cNvPr id="504" name="Google Shape;504;p40"/>
            <p:cNvSpPr/>
            <p:nvPr/>
          </p:nvSpPr>
          <p:spPr>
            <a:xfrm>
              <a:off x="4075426" y="1486788"/>
              <a:ext cx="4277700" cy="69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B5394"/>
                  </a:solidFill>
                  <a:latin typeface="Overpass"/>
                  <a:ea typeface="Overpass"/>
                  <a:cs typeface="Overpass"/>
                  <a:sym typeface="Overpass"/>
                </a:rPr>
                <a:t>Control </a:t>
              </a:r>
              <a:endParaRPr sz="1000">
                <a:solidFill>
                  <a:srgbClr val="0B5394"/>
                </a:solidFill>
                <a:latin typeface="Overpass"/>
                <a:ea typeface="Overpass"/>
                <a:cs typeface="Overpass"/>
                <a:sym typeface="Overpass"/>
              </a:endParaRPr>
            </a:p>
            <a:p>
              <a:pPr indent="0" lvl="0" marL="0" rtl="0" algn="l">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grpSp>
          <p:nvGrpSpPr>
            <p:cNvPr id="505" name="Google Shape;505;p40"/>
            <p:cNvGrpSpPr/>
            <p:nvPr/>
          </p:nvGrpSpPr>
          <p:grpSpPr>
            <a:xfrm>
              <a:off x="4733000" y="1668600"/>
              <a:ext cx="3405900" cy="332700"/>
              <a:chOff x="4762000" y="1647950"/>
              <a:chExt cx="3405900" cy="332700"/>
            </a:xfrm>
          </p:grpSpPr>
          <p:sp>
            <p:nvSpPr>
              <p:cNvPr id="506" name="Google Shape;506;p40"/>
              <p:cNvSpPr/>
              <p:nvPr/>
            </p:nvSpPr>
            <p:spPr>
              <a:xfrm>
                <a:off x="4762000" y="1647950"/>
                <a:ext cx="34059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a:t>
                </a:r>
                <a:endParaRPr sz="1000">
                  <a:solidFill>
                    <a:srgbClr val="FFFFFF"/>
                  </a:solidFill>
                  <a:latin typeface="Overpass"/>
                  <a:ea typeface="Overpass"/>
                  <a:cs typeface="Overpass"/>
                  <a:sym typeface="Overpass"/>
                </a:endParaRPr>
              </a:p>
            </p:txBody>
          </p:sp>
          <p:pic>
            <p:nvPicPr>
              <p:cNvPr id="507" name="Google Shape;507;p40"/>
              <p:cNvPicPr preferRelativeResize="0"/>
              <p:nvPr/>
            </p:nvPicPr>
            <p:blipFill>
              <a:blip r:embed="rId3">
                <a:alphaModFix/>
              </a:blip>
              <a:stretch>
                <a:fillRect/>
              </a:stretch>
            </p:blipFill>
            <p:spPr>
              <a:xfrm>
                <a:off x="6299407" y="1724785"/>
                <a:ext cx="185268" cy="185256"/>
              </a:xfrm>
              <a:prstGeom prst="rect">
                <a:avLst/>
              </a:prstGeom>
              <a:noFill/>
              <a:ln>
                <a:noFill/>
              </a:ln>
            </p:spPr>
          </p:pic>
        </p:grpSp>
      </p:grpSp>
      <p:grpSp>
        <p:nvGrpSpPr>
          <p:cNvPr id="508" name="Google Shape;508;p40"/>
          <p:cNvGrpSpPr/>
          <p:nvPr/>
        </p:nvGrpSpPr>
        <p:grpSpPr>
          <a:xfrm>
            <a:off x="4726210" y="2595915"/>
            <a:ext cx="639162" cy="246037"/>
            <a:chOff x="2979725" y="3537300"/>
            <a:chExt cx="573600" cy="220800"/>
          </a:xfrm>
        </p:grpSpPr>
        <p:sp>
          <p:nvSpPr>
            <p:cNvPr id="509" name="Google Shape;509;p4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10" name="Google Shape;510;p40"/>
            <p:cNvPicPr preferRelativeResize="0"/>
            <p:nvPr/>
          </p:nvPicPr>
          <p:blipFill>
            <a:blip r:embed="rId3">
              <a:alphaModFix/>
            </a:blip>
            <a:stretch>
              <a:fillRect/>
            </a:stretch>
          </p:blipFill>
          <p:spPr>
            <a:xfrm>
              <a:off x="3052532" y="3591477"/>
              <a:ext cx="107775" cy="107775"/>
            </a:xfrm>
            <a:prstGeom prst="rect">
              <a:avLst/>
            </a:prstGeom>
            <a:noFill/>
            <a:ln>
              <a:noFill/>
            </a:ln>
          </p:spPr>
        </p:pic>
      </p:grpSp>
      <p:grpSp>
        <p:nvGrpSpPr>
          <p:cNvPr id="511" name="Google Shape;511;p40"/>
          <p:cNvGrpSpPr/>
          <p:nvPr/>
        </p:nvGrpSpPr>
        <p:grpSpPr>
          <a:xfrm>
            <a:off x="5660234" y="2595915"/>
            <a:ext cx="639162" cy="246037"/>
            <a:chOff x="2979725" y="3537300"/>
            <a:chExt cx="573600" cy="220800"/>
          </a:xfrm>
        </p:grpSpPr>
        <p:sp>
          <p:nvSpPr>
            <p:cNvPr id="512" name="Google Shape;512;p4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13" name="Google Shape;513;p40"/>
            <p:cNvPicPr preferRelativeResize="0"/>
            <p:nvPr/>
          </p:nvPicPr>
          <p:blipFill>
            <a:blip r:embed="rId3">
              <a:alphaModFix/>
            </a:blip>
            <a:stretch>
              <a:fillRect/>
            </a:stretch>
          </p:blipFill>
          <p:spPr>
            <a:xfrm>
              <a:off x="3052532" y="3591477"/>
              <a:ext cx="107775" cy="107775"/>
            </a:xfrm>
            <a:prstGeom prst="rect">
              <a:avLst/>
            </a:prstGeom>
            <a:noFill/>
            <a:ln>
              <a:noFill/>
            </a:ln>
          </p:spPr>
        </p:pic>
      </p:grpSp>
      <p:grpSp>
        <p:nvGrpSpPr>
          <p:cNvPr id="514" name="Google Shape;514;p40"/>
          <p:cNvGrpSpPr/>
          <p:nvPr/>
        </p:nvGrpSpPr>
        <p:grpSpPr>
          <a:xfrm>
            <a:off x="6594258" y="2595915"/>
            <a:ext cx="639162" cy="246037"/>
            <a:chOff x="2979725" y="3537300"/>
            <a:chExt cx="573600" cy="220800"/>
          </a:xfrm>
        </p:grpSpPr>
        <p:sp>
          <p:nvSpPr>
            <p:cNvPr id="515" name="Google Shape;515;p4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16" name="Google Shape;516;p40"/>
            <p:cNvPicPr preferRelativeResize="0"/>
            <p:nvPr/>
          </p:nvPicPr>
          <p:blipFill>
            <a:blip r:embed="rId3">
              <a:alphaModFix/>
            </a:blip>
            <a:stretch>
              <a:fillRect/>
            </a:stretch>
          </p:blipFill>
          <p:spPr>
            <a:xfrm>
              <a:off x="3052532" y="3591477"/>
              <a:ext cx="107775" cy="107775"/>
            </a:xfrm>
            <a:prstGeom prst="rect">
              <a:avLst/>
            </a:prstGeom>
            <a:noFill/>
            <a:ln>
              <a:noFill/>
            </a:ln>
          </p:spPr>
        </p:pic>
      </p:grpSp>
      <p:grpSp>
        <p:nvGrpSpPr>
          <p:cNvPr id="517" name="Google Shape;517;p40"/>
          <p:cNvGrpSpPr/>
          <p:nvPr/>
        </p:nvGrpSpPr>
        <p:grpSpPr>
          <a:xfrm>
            <a:off x="7528282" y="2595915"/>
            <a:ext cx="639162" cy="246037"/>
            <a:chOff x="2979725" y="3537300"/>
            <a:chExt cx="573600" cy="220800"/>
          </a:xfrm>
        </p:grpSpPr>
        <p:sp>
          <p:nvSpPr>
            <p:cNvPr id="518" name="Google Shape;518;p40"/>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19" name="Google Shape;519;p4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20" name="Google Shape;520;p40"/>
          <p:cNvSpPr/>
          <p:nvPr/>
        </p:nvSpPr>
        <p:spPr>
          <a:xfrm>
            <a:off x="6255650" y="2183125"/>
            <a:ext cx="360600" cy="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40"/>
          <p:cNvCxnSpPr>
            <a:stCxn id="520" idx="0"/>
            <a:endCxn id="520" idx="0"/>
          </p:cNvCxnSpPr>
          <p:nvPr/>
        </p:nvCxnSpPr>
        <p:spPr>
          <a:xfrm>
            <a:off x="6435950" y="2183125"/>
            <a:ext cx="0" cy="0"/>
          </a:xfrm>
          <a:prstGeom prst="straightConnector1">
            <a:avLst/>
          </a:prstGeom>
          <a:noFill/>
          <a:ln cap="flat" cmpd="sng" w="9525">
            <a:solidFill>
              <a:srgbClr val="3369BD"/>
            </a:solidFill>
            <a:prstDash val="solid"/>
            <a:round/>
            <a:headEnd len="med" w="med" type="none"/>
            <a:tailEnd len="med" w="med" type="none"/>
          </a:ln>
        </p:spPr>
      </p:cxnSp>
      <p:sp>
        <p:nvSpPr>
          <p:cNvPr id="522" name="Google Shape;522;p40"/>
          <p:cNvSpPr txBox="1"/>
          <p:nvPr/>
        </p:nvSpPr>
        <p:spPr>
          <a:xfrm>
            <a:off x="0" y="3932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ISTIO PROVIDES BOTH CONTROL AND DATA PLANES</a:t>
            </a:r>
            <a:endParaRPr sz="2400">
              <a:latin typeface="Overpass"/>
              <a:ea typeface="Overpass"/>
              <a:cs typeface="Overpass"/>
              <a:sym typeface="Overpass"/>
            </a:endParaRPr>
          </a:p>
        </p:txBody>
      </p:sp>
      <p:grpSp>
        <p:nvGrpSpPr>
          <p:cNvPr id="523" name="Google Shape;523;p40"/>
          <p:cNvGrpSpPr/>
          <p:nvPr/>
        </p:nvGrpSpPr>
        <p:grpSpPr>
          <a:xfrm>
            <a:off x="4080876" y="1472137"/>
            <a:ext cx="4277700" cy="1422000"/>
            <a:chOff x="4075426" y="2328287"/>
            <a:chExt cx="4277700" cy="1422000"/>
          </a:xfrm>
        </p:grpSpPr>
        <p:sp>
          <p:nvSpPr>
            <p:cNvPr id="524" name="Google Shape;524;p40"/>
            <p:cNvSpPr/>
            <p:nvPr/>
          </p:nvSpPr>
          <p:spPr>
            <a:xfrm>
              <a:off x="4075426" y="2328287"/>
              <a:ext cx="4277700" cy="1422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B5394"/>
                  </a:solidFill>
                  <a:latin typeface="Overpass"/>
                  <a:ea typeface="Overpass"/>
                  <a:cs typeface="Overpass"/>
                  <a:sym typeface="Overpass"/>
                </a:rPr>
                <a:t>Data </a:t>
              </a:r>
              <a:endParaRPr sz="1000">
                <a:solidFill>
                  <a:srgbClr val="0B5394"/>
                </a:solidFill>
                <a:latin typeface="Overpass"/>
                <a:ea typeface="Overpass"/>
                <a:cs typeface="Overpass"/>
                <a:sym typeface="Overpass"/>
              </a:endParaRPr>
            </a:p>
            <a:p>
              <a:pPr indent="0" lvl="0" marL="0" rtl="0" algn="l">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grpSp>
          <p:nvGrpSpPr>
            <p:cNvPr id="525" name="Google Shape;525;p40"/>
            <p:cNvGrpSpPr/>
            <p:nvPr/>
          </p:nvGrpSpPr>
          <p:grpSpPr>
            <a:xfrm>
              <a:off x="4657241" y="2470912"/>
              <a:ext cx="3579373" cy="1145400"/>
              <a:chOff x="4657241" y="2470912"/>
              <a:chExt cx="3579373" cy="1145400"/>
            </a:xfrm>
          </p:grpSpPr>
          <p:grpSp>
            <p:nvGrpSpPr>
              <p:cNvPr id="526" name="Google Shape;526;p40"/>
              <p:cNvGrpSpPr/>
              <p:nvPr/>
            </p:nvGrpSpPr>
            <p:grpSpPr>
              <a:xfrm>
                <a:off x="4657241" y="2470912"/>
                <a:ext cx="777300" cy="1145400"/>
                <a:chOff x="4657241" y="2470912"/>
                <a:chExt cx="777300" cy="1145400"/>
              </a:xfrm>
            </p:grpSpPr>
            <p:sp>
              <p:nvSpPr>
                <p:cNvPr id="527" name="Google Shape;527;p40"/>
                <p:cNvSpPr/>
                <p:nvPr/>
              </p:nvSpPr>
              <p:spPr>
                <a:xfrm>
                  <a:off x="4657241"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528" name="Google Shape;528;p40"/>
                <p:cNvSpPr/>
                <p:nvPr/>
              </p:nvSpPr>
              <p:spPr>
                <a:xfrm>
                  <a:off x="4726223" y="3052050"/>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grpSp>
            <p:nvGrpSpPr>
              <p:cNvPr id="529" name="Google Shape;529;p40"/>
              <p:cNvGrpSpPr/>
              <p:nvPr/>
            </p:nvGrpSpPr>
            <p:grpSpPr>
              <a:xfrm>
                <a:off x="5591265" y="2470912"/>
                <a:ext cx="777300" cy="1145400"/>
                <a:chOff x="5591265" y="2470912"/>
                <a:chExt cx="777300" cy="1145400"/>
              </a:xfrm>
            </p:grpSpPr>
            <p:sp>
              <p:nvSpPr>
                <p:cNvPr id="530" name="Google Shape;530;p40"/>
                <p:cNvSpPr/>
                <p:nvPr/>
              </p:nvSpPr>
              <p:spPr>
                <a:xfrm>
                  <a:off x="5591265"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531" name="Google Shape;531;p40"/>
                <p:cNvSpPr/>
                <p:nvPr/>
              </p:nvSpPr>
              <p:spPr>
                <a:xfrm>
                  <a:off x="5660273" y="3038100"/>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grpSp>
            <p:nvGrpSpPr>
              <p:cNvPr id="532" name="Google Shape;532;p40"/>
              <p:cNvGrpSpPr/>
              <p:nvPr/>
            </p:nvGrpSpPr>
            <p:grpSpPr>
              <a:xfrm>
                <a:off x="6525289" y="2470912"/>
                <a:ext cx="777300" cy="1145400"/>
                <a:chOff x="6525289" y="2470912"/>
                <a:chExt cx="777300" cy="1145400"/>
              </a:xfrm>
            </p:grpSpPr>
            <p:sp>
              <p:nvSpPr>
                <p:cNvPr id="533" name="Google Shape;533;p40"/>
                <p:cNvSpPr/>
                <p:nvPr/>
              </p:nvSpPr>
              <p:spPr>
                <a:xfrm>
                  <a:off x="6525289"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534" name="Google Shape;534;p40"/>
                <p:cNvSpPr/>
                <p:nvPr/>
              </p:nvSpPr>
              <p:spPr>
                <a:xfrm>
                  <a:off x="6594311" y="3038100"/>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grpSp>
            <p:nvGrpSpPr>
              <p:cNvPr id="535" name="Google Shape;535;p40"/>
              <p:cNvGrpSpPr/>
              <p:nvPr/>
            </p:nvGrpSpPr>
            <p:grpSpPr>
              <a:xfrm>
                <a:off x="7459314" y="2470912"/>
                <a:ext cx="777300" cy="1145400"/>
                <a:chOff x="7459314" y="2470912"/>
                <a:chExt cx="777300" cy="1145400"/>
              </a:xfrm>
            </p:grpSpPr>
            <p:sp>
              <p:nvSpPr>
                <p:cNvPr id="536" name="Google Shape;536;p40"/>
                <p:cNvSpPr/>
                <p:nvPr/>
              </p:nvSpPr>
              <p:spPr>
                <a:xfrm>
                  <a:off x="7459314"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537" name="Google Shape;537;p40"/>
                <p:cNvSpPr/>
                <p:nvPr/>
              </p:nvSpPr>
              <p:spPr>
                <a:xfrm>
                  <a:off x="7528298" y="3038100"/>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grpSp>
            <p:nvGrpSpPr>
              <p:cNvPr id="538" name="Google Shape;538;p40"/>
              <p:cNvGrpSpPr/>
              <p:nvPr/>
            </p:nvGrpSpPr>
            <p:grpSpPr>
              <a:xfrm>
                <a:off x="4733000" y="2585438"/>
                <a:ext cx="3405900" cy="332700"/>
                <a:chOff x="4762000" y="1647950"/>
                <a:chExt cx="3405900" cy="332700"/>
              </a:xfrm>
            </p:grpSpPr>
            <p:sp>
              <p:nvSpPr>
                <p:cNvPr id="539" name="Google Shape;539;p40"/>
                <p:cNvSpPr/>
                <p:nvPr/>
              </p:nvSpPr>
              <p:spPr>
                <a:xfrm>
                  <a:off x="4762000" y="1647950"/>
                  <a:ext cx="34059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a:t>
                  </a:r>
                  <a:endParaRPr sz="1000">
                    <a:solidFill>
                      <a:srgbClr val="FFFFFF"/>
                    </a:solidFill>
                    <a:latin typeface="Overpass"/>
                    <a:ea typeface="Overpass"/>
                    <a:cs typeface="Overpass"/>
                    <a:sym typeface="Overpass"/>
                  </a:endParaRPr>
                </a:p>
              </p:txBody>
            </p:sp>
            <p:pic>
              <p:nvPicPr>
                <p:cNvPr id="540" name="Google Shape;540;p40"/>
                <p:cNvPicPr preferRelativeResize="0"/>
                <p:nvPr/>
              </p:nvPicPr>
              <p:blipFill>
                <a:blip r:embed="rId3">
                  <a:alphaModFix/>
                </a:blip>
                <a:stretch>
                  <a:fillRect/>
                </a:stretch>
              </p:blipFill>
              <p:spPr>
                <a:xfrm>
                  <a:off x="6299407" y="1724785"/>
                  <a:ext cx="185268" cy="185256"/>
                </a:xfrm>
                <a:prstGeom prst="rect">
                  <a:avLst/>
                </a:prstGeom>
                <a:noFill/>
                <a:ln>
                  <a:noFill/>
                </a:ln>
              </p:spPr>
            </p:pic>
          </p:grpSp>
        </p:grpSp>
      </p:grpSp>
      <p:sp>
        <p:nvSpPr>
          <p:cNvPr id="541" name="Google Shape;541;p40"/>
          <p:cNvSpPr txBox="1"/>
          <p:nvPr/>
        </p:nvSpPr>
        <p:spPr>
          <a:xfrm>
            <a:off x="450625" y="1588175"/>
            <a:ext cx="3350400" cy="23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Overpass"/>
                <a:ea typeface="Overpass"/>
                <a:cs typeface="Overpass"/>
                <a:sym typeface="Overpass"/>
              </a:rPr>
              <a:t>The </a:t>
            </a:r>
            <a:r>
              <a:rPr b="1" lang="en">
                <a:latin typeface="Overpass"/>
                <a:ea typeface="Overpass"/>
                <a:cs typeface="Overpass"/>
                <a:sym typeface="Overpass"/>
              </a:rPr>
              <a:t>data plane</a:t>
            </a:r>
            <a:r>
              <a:rPr lang="en">
                <a:latin typeface="Overpass"/>
                <a:ea typeface="Overpass"/>
                <a:cs typeface="Overpass"/>
                <a:sym typeface="Overpass"/>
              </a:rPr>
              <a:t> is composed of a set of intelligent proxies (Envoy) deployed as sidecars that mediate and control all network communication between microservices.</a:t>
            </a:r>
            <a:endParaRPr>
              <a:latin typeface="Overpass"/>
              <a:ea typeface="Overpass"/>
              <a:cs typeface="Overpass"/>
              <a:sym typeface="Overpass"/>
            </a:endParaRPr>
          </a:p>
          <a:p>
            <a:pPr indent="0" lvl="0" marL="0" marR="254000" rtl="0" algn="l">
              <a:lnSpc>
                <a:spcPct val="100000"/>
              </a:lnSpc>
              <a:spcBef>
                <a:spcPts val="800"/>
              </a:spcBef>
              <a:spcAft>
                <a:spcPts val="0"/>
              </a:spcAft>
              <a:buNone/>
            </a:pPr>
            <a:r>
              <a:t/>
            </a:r>
            <a:endParaRPr>
              <a:latin typeface="Overpass"/>
              <a:ea typeface="Overpass"/>
              <a:cs typeface="Overpass"/>
              <a:sym typeface="Overpass"/>
            </a:endParaRPr>
          </a:p>
          <a:p>
            <a:pPr indent="0" lvl="0" marL="0" marR="254000" rtl="0" algn="l">
              <a:spcBef>
                <a:spcPts val="800"/>
              </a:spcBef>
              <a:spcAft>
                <a:spcPts val="800"/>
              </a:spcAft>
              <a:buClr>
                <a:schemeClr val="dk1"/>
              </a:buClr>
              <a:buSzPts val="1100"/>
              <a:buFont typeface="Arial"/>
              <a:buNone/>
            </a:pPr>
            <a:r>
              <a:rPr lang="en">
                <a:solidFill>
                  <a:schemeClr val="dk1"/>
                </a:solidFill>
                <a:latin typeface="Overpass"/>
                <a:ea typeface="Overpass"/>
                <a:cs typeface="Overpass"/>
                <a:sym typeface="Overpass"/>
              </a:rPr>
              <a:t>The </a:t>
            </a:r>
            <a:r>
              <a:rPr b="1" lang="en">
                <a:solidFill>
                  <a:schemeClr val="dk1"/>
                </a:solidFill>
                <a:latin typeface="Overpass"/>
                <a:ea typeface="Overpass"/>
                <a:cs typeface="Overpass"/>
                <a:sym typeface="Overpass"/>
              </a:rPr>
              <a:t>control plane</a:t>
            </a:r>
            <a:r>
              <a:rPr lang="en">
                <a:solidFill>
                  <a:schemeClr val="dk1"/>
                </a:solidFill>
                <a:latin typeface="Overpass"/>
                <a:ea typeface="Overpass"/>
                <a:cs typeface="Overpass"/>
                <a:sym typeface="Overpass"/>
              </a:rPr>
              <a:t> is responsible for managing and configuring proxies to route traffic, as well as enforcing policies at runtime.</a:t>
            </a:r>
            <a:endParaRPr>
              <a:latin typeface="Overpass"/>
              <a:ea typeface="Overpass"/>
              <a:cs typeface="Overpass"/>
              <a:sym typeface="Overpass"/>
            </a:endParaRPr>
          </a:p>
        </p:txBody>
      </p:sp>
      <p:cxnSp>
        <p:nvCxnSpPr>
          <p:cNvPr id="542" name="Google Shape;542;p40"/>
          <p:cNvCxnSpPr>
            <a:stCxn id="539" idx="2"/>
            <a:endCxn id="506" idx="0"/>
          </p:cNvCxnSpPr>
          <p:nvPr/>
        </p:nvCxnSpPr>
        <p:spPr>
          <a:xfrm>
            <a:off x="6441400" y="2061988"/>
            <a:ext cx="0" cy="1128000"/>
          </a:xfrm>
          <a:prstGeom prst="straightConnector1">
            <a:avLst/>
          </a:prstGeom>
          <a:noFill/>
          <a:ln cap="flat" cmpd="sng" w="9525">
            <a:solidFill>
              <a:srgbClr val="0000FF"/>
            </a:solidFill>
            <a:prstDash val="solid"/>
            <a:round/>
            <a:headEnd len="med" w="med" type="none"/>
            <a:tailEnd len="med" w="med" type="none"/>
          </a:ln>
        </p:spPr>
      </p:cxnSp>
      <p:sp>
        <p:nvSpPr>
          <p:cNvPr id="543" name="Google Shape;543;p40"/>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544" name="Google Shape;544;p40"/>
          <p:cNvGrpSpPr/>
          <p:nvPr/>
        </p:nvGrpSpPr>
        <p:grpSpPr>
          <a:xfrm>
            <a:off x="5419926" y="3774625"/>
            <a:ext cx="1739474" cy="360600"/>
            <a:chOff x="5419926" y="3774625"/>
            <a:chExt cx="1739474" cy="360600"/>
          </a:xfrm>
        </p:grpSpPr>
        <p:pic>
          <p:nvPicPr>
            <p:cNvPr id="545" name="Google Shape;545;p40"/>
            <p:cNvPicPr preferRelativeResize="0"/>
            <p:nvPr/>
          </p:nvPicPr>
          <p:blipFill>
            <a:blip r:embed="rId4">
              <a:alphaModFix/>
            </a:blip>
            <a:stretch>
              <a:fillRect/>
            </a:stretch>
          </p:blipFill>
          <p:spPr>
            <a:xfrm>
              <a:off x="5419926" y="3819563"/>
              <a:ext cx="1053676" cy="270700"/>
            </a:xfrm>
            <a:prstGeom prst="rect">
              <a:avLst/>
            </a:prstGeom>
            <a:noFill/>
            <a:ln>
              <a:noFill/>
            </a:ln>
          </p:spPr>
        </p:pic>
        <p:pic>
          <p:nvPicPr>
            <p:cNvPr id="546" name="Google Shape;546;p40"/>
            <p:cNvPicPr preferRelativeResize="0"/>
            <p:nvPr/>
          </p:nvPicPr>
          <p:blipFill>
            <a:blip r:embed="rId5">
              <a:alphaModFix/>
            </a:blip>
            <a:stretch>
              <a:fillRect/>
            </a:stretch>
          </p:blipFill>
          <p:spPr>
            <a:xfrm>
              <a:off x="6798800" y="3774625"/>
              <a:ext cx="360600" cy="360600"/>
            </a:xfrm>
            <a:prstGeom prst="rect">
              <a:avLst/>
            </a:prstGeom>
            <a:noFill/>
            <a:ln>
              <a:noFill/>
            </a:ln>
          </p:spPr>
        </p:pic>
      </p:grpSp>
      <p:pic>
        <p:nvPicPr>
          <p:cNvPr id="547" name="Google Shape;547;p40"/>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41"/>
          <p:cNvSpPr/>
          <p:nvPr/>
        </p:nvSpPr>
        <p:spPr>
          <a:xfrm>
            <a:off x="4003025" y="1388375"/>
            <a:ext cx="4433400" cy="27795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553" name="Google Shape;553;p41"/>
          <p:cNvSpPr txBox="1"/>
          <p:nvPr/>
        </p:nvSpPr>
        <p:spPr>
          <a:xfrm>
            <a:off x="450625" y="1264325"/>
            <a:ext cx="3350400" cy="31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Envoy</a:t>
            </a:r>
            <a:r>
              <a:rPr lang="en" sz="1200">
                <a:solidFill>
                  <a:schemeClr val="dk1"/>
                </a:solidFill>
                <a:latin typeface="Overpass"/>
                <a:ea typeface="Overpass"/>
                <a:cs typeface="Overpass"/>
                <a:sym typeface="Overpass"/>
              </a:rPr>
              <a:t>, originally from Lyft - it’s an intelligent proxy.  Highly parallel non-blocking, network filtering, service discovery, health checking, dynamically configurable.</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rPr b="1" lang="en" sz="1200">
                <a:solidFill>
                  <a:schemeClr val="dk1"/>
                </a:solidFill>
                <a:latin typeface="Overpass"/>
                <a:ea typeface="Overpass"/>
                <a:cs typeface="Overpass"/>
                <a:sym typeface="Overpass"/>
              </a:rPr>
              <a:t>Pilot</a:t>
            </a:r>
            <a:r>
              <a:rPr lang="en" sz="1200">
                <a:solidFill>
                  <a:schemeClr val="dk1"/>
                </a:solidFill>
                <a:latin typeface="Overpass"/>
                <a:ea typeface="Overpass"/>
                <a:cs typeface="Overpass"/>
                <a:sym typeface="Overpass"/>
              </a:rPr>
              <a:t>, the component responsible for managing a distributed deployment of Envoy proxies in the service mesh. Intelligent routing, traffic mgmt, </a:t>
            </a:r>
            <a:r>
              <a:rPr lang="en" sz="1200">
                <a:solidFill>
                  <a:schemeClr val="dk1"/>
                </a:solidFill>
                <a:latin typeface="Overpass"/>
                <a:ea typeface="Overpass"/>
                <a:cs typeface="Overpass"/>
                <a:sym typeface="Overpass"/>
              </a:rPr>
              <a:t>resiliency</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rPr b="1" lang="en" sz="1200">
                <a:solidFill>
                  <a:schemeClr val="dk1"/>
                </a:solidFill>
                <a:latin typeface="Overpass"/>
                <a:ea typeface="Overpass"/>
                <a:cs typeface="Overpass"/>
                <a:sym typeface="Overpass"/>
              </a:rPr>
              <a:t>Mixer</a:t>
            </a:r>
            <a:r>
              <a:rPr lang="en" sz="1200">
                <a:solidFill>
                  <a:schemeClr val="dk1"/>
                </a:solidFill>
                <a:latin typeface="Overpass"/>
                <a:ea typeface="Overpass"/>
                <a:cs typeface="Overpass"/>
                <a:sym typeface="Overpass"/>
              </a:rPr>
              <a:t>, which provides the policy and access control mechanisms within the service mesh.  Monitoring, reporting, quotas - plugin-based.</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rPr b="1" lang="en" sz="1200">
                <a:solidFill>
                  <a:schemeClr val="dk1"/>
                </a:solidFill>
                <a:latin typeface="Overpass"/>
                <a:ea typeface="Overpass"/>
                <a:cs typeface="Overpass"/>
                <a:sym typeface="Overpass"/>
              </a:rPr>
              <a:t>Citadel</a:t>
            </a:r>
            <a:r>
              <a:rPr lang="en" sz="1200">
                <a:solidFill>
                  <a:schemeClr val="dk1"/>
                </a:solidFill>
                <a:latin typeface="Overpass"/>
                <a:ea typeface="Overpass"/>
                <a:cs typeface="Overpass"/>
                <a:sym typeface="Overpass"/>
              </a:rPr>
              <a:t>, control service-service traffic based on origin and user.  Key mgmt certificate authority.</a:t>
            </a:r>
            <a:endParaRPr sz="1200">
              <a:solidFill>
                <a:schemeClr val="dk1"/>
              </a:solidFill>
              <a:latin typeface="Overpass"/>
              <a:ea typeface="Overpass"/>
              <a:cs typeface="Overpass"/>
              <a:sym typeface="Overpass"/>
            </a:endParaRPr>
          </a:p>
        </p:txBody>
      </p:sp>
      <p:grpSp>
        <p:nvGrpSpPr>
          <p:cNvPr id="554" name="Google Shape;554;p41"/>
          <p:cNvGrpSpPr/>
          <p:nvPr/>
        </p:nvGrpSpPr>
        <p:grpSpPr>
          <a:xfrm>
            <a:off x="4080876" y="3027013"/>
            <a:ext cx="4277700" cy="696300"/>
            <a:chOff x="4075426" y="1486788"/>
            <a:chExt cx="4277700" cy="696300"/>
          </a:xfrm>
        </p:grpSpPr>
        <p:sp>
          <p:nvSpPr>
            <p:cNvPr id="555" name="Google Shape;555;p41"/>
            <p:cNvSpPr/>
            <p:nvPr/>
          </p:nvSpPr>
          <p:spPr>
            <a:xfrm>
              <a:off x="4075426" y="1486788"/>
              <a:ext cx="4277700" cy="69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B5394"/>
                  </a:solidFill>
                  <a:latin typeface="Overpass"/>
                  <a:ea typeface="Overpass"/>
                  <a:cs typeface="Overpass"/>
                  <a:sym typeface="Overpass"/>
                </a:rPr>
                <a:t>Control </a:t>
              </a:r>
              <a:endParaRPr sz="1000">
                <a:solidFill>
                  <a:srgbClr val="0B5394"/>
                </a:solidFill>
                <a:latin typeface="Overpass"/>
                <a:ea typeface="Overpass"/>
                <a:cs typeface="Overpass"/>
                <a:sym typeface="Overpass"/>
              </a:endParaRPr>
            </a:p>
            <a:p>
              <a:pPr indent="0" lvl="0" marL="0" rtl="0" algn="l">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grpSp>
          <p:nvGrpSpPr>
            <p:cNvPr id="556" name="Google Shape;556;p41"/>
            <p:cNvGrpSpPr/>
            <p:nvPr/>
          </p:nvGrpSpPr>
          <p:grpSpPr>
            <a:xfrm>
              <a:off x="5056447" y="1647958"/>
              <a:ext cx="858600" cy="332700"/>
              <a:chOff x="5056447" y="1647958"/>
              <a:chExt cx="858600" cy="332700"/>
            </a:xfrm>
          </p:grpSpPr>
          <p:sp>
            <p:nvSpPr>
              <p:cNvPr id="557" name="Google Shape;557;p41"/>
              <p:cNvSpPr/>
              <p:nvPr/>
            </p:nvSpPr>
            <p:spPr>
              <a:xfrm>
                <a:off x="5056447" y="1647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Pilot</a:t>
                </a:r>
                <a:endParaRPr sz="1000">
                  <a:solidFill>
                    <a:srgbClr val="FFFFFF"/>
                  </a:solidFill>
                  <a:latin typeface="Overpass"/>
                  <a:ea typeface="Overpass"/>
                  <a:cs typeface="Overpass"/>
                  <a:sym typeface="Overpass"/>
                </a:endParaRPr>
              </a:p>
            </p:txBody>
          </p:sp>
          <p:pic>
            <p:nvPicPr>
              <p:cNvPr id="558" name="Google Shape;558;p41"/>
              <p:cNvPicPr preferRelativeResize="0"/>
              <p:nvPr/>
            </p:nvPicPr>
            <p:blipFill>
              <a:blip r:embed="rId3">
                <a:alphaModFix/>
              </a:blip>
              <a:stretch>
                <a:fillRect/>
              </a:stretch>
            </p:blipFill>
            <p:spPr>
              <a:xfrm>
                <a:off x="5177982" y="1708835"/>
                <a:ext cx="185268" cy="185256"/>
              </a:xfrm>
              <a:prstGeom prst="rect">
                <a:avLst/>
              </a:prstGeom>
              <a:noFill/>
              <a:ln>
                <a:noFill/>
              </a:ln>
            </p:spPr>
          </p:pic>
        </p:grpSp>
        <p:grpSp>
          <p:nvGrpSpPr>
            <p:cNvPr id="559" name="Google Shape;559;p41"/>
            <p:cNvGrpSpPr/>
            <p:nvPr/>
          </p:nvGrpSpPr>
          <p:grpSpPr>
            <a:xfrm>
              <a:off x="6006656" y="1647958"/>
              <a:ext cx="858600" cy="332700"/>
              <a:chOff x="6006656" y="1647958"/>
              <a:chExt cx="858600" cy="332700"/>
            </a:xfrm>
          </p:grpSpPr>
          <p:sp>
            <p:nvSpPr>
              <p:cNvPr id="560" name="Google Shape;560;p41"/>
              <p:cNvSpPr/>
              <p:nvPr/>
            </p:nvSpPr>
            <p:spPr>
              <a:xfrm>
                <a:off x="6006656" y="1647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Mixer</a:t>
                </a:r>
                <a:endParaRPr sz="1000">
                  <a:solidFill>
                    <a:srgbClr val="FFFFFF"/>
                  </a:solidFill>
                  <a:latin typeface="Overpass"/>
                  <a:ea typeface="Overpass"/>
                  <a:cs typeface="Overpass"/>
                  <a:sym typeface="Overpass"/>
                </a:endParaRPr>
              </a:p>
            </p:txBody>
          </p:sp>
          <p:pic>
            <p:nvPicPr>
              <p:cNvPr id="561" name="Google Shape;561;p41"/>
              <p:cNvPicPr preferRelativeResize="0"/>
              <p:nvPr/>
            </p:nvPicPr>
            <p:blipFill>
              <a:blip r:embed="rId3">
                <a:alphaModFix/>
              </a:blip>
              <a:stretch>
                <a:fillRect/>
              </a:stretch>
            </p:blipFill>
            <p:spPr>
              <a:xfrm>
                <a:off x="6111364" y="1708835"/>
                <a:ext cx="185268" cy="185256"/>
              </a:xfrm>
              <a:prstGeom prst="rect">
                <a:avLst/>
              </a:prstGeom>
              <a:noFill/>
              <a:ln>
                <a:noFill/>
              </a:ln>
            </p:spPr>
          </p:pic>
        </p:grpSp>
        <p:grpSp>
          <p:nvGrpSpPr>
            <p:cNvPr id="562" name="Google Shape;562;p41"/>
            <p:cNvGrpSpPr/>
            <p:nvPr/>
          </p:nvGrpSpPr>
          <p:grpSpPr>
            <a:xfrm>
              <a:off x="6956866" y="1647958"/>
              <a:ext cx="858600" cy="332700"/>
              <a:chOff x="6956866" y="1647958"/>
              <a:chExt cx="858600" cy="332700"/>
            </a:xfrm>
          </p:grpSpPr>
          <p:sp>
            <p:nvSpPr>
              <p:cNvPr id="563" name="Google Shape;563;p41"/>
              <p:cNvSpPr/>
              <p:nvPr/>
            </p:nvSpPr>
            <p:spPr>
              <a:xfrm>
                <a:off x="6956866" y="1647958"/>
                <a:ext cx="858600" cy="3327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     Citadel</a:t>
                </a:r>
                <a:endParaRPr sz="1000">
                  <a:solidFill>
                    <a:srgbClr val="FFFFFF"/>
                  </a:solidFill>
                  <a:latin typeface="Overpass"/>
                  <a:ea typeface="Overpass"/>
                  <a:cs typeface="Overpass"/>
                  <a:sym typeface="Overpass"/>
                </a:endParaRPr>
              </a:p>
            </p:txBody>
          </p:sp>
          <p:pic>
            <p:nvPicPr>
              <p:cNvPr id="564" name="Google Shape;564;p41"/>
              <p:cNvPicPr preferRelativeResize="0"/>
              <p:nvPr/>
            </p:nvPicPr>
            <p:blipFill>
              <a:blip r:embed="rId3">
                <a:alphaModFix/>
              </a:blip>
              <a:stretch>
                <a:fillRect/>
              </a:stretch>
            </p:blipFill>
            <p:spPr>
              <a:xfrm>
                <a:off x="7068899" y="1708835"/>
                <a:ext cx="185268" cy="185256"/>
              </a:xfrm>
              <a:prstGeom prst="rect">
                <a:avLst/>
              </a:prstGeom>
              <a:noFill/>
              <a:ln>
                <a:noFill/>
              </a:ln>
            </p:spPr>
          </p:pic>
        </p:grpSp>
      </p:grpSp>
      <p:sp>
        <p:nvSpPr>
          <p:cNvPr id="565" name="Google Shape;565;p41"/>
          <p:cNvSpPr/>
          <p:nvPr/>
        </p:nvSpPr>
        <p:spPr>
          <a:xfrm>
            <a:off x="6255650" y="2183125"/>
            <a:ext cx="360600" cy="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41"/>
          <p:cNvCxnSpPr>
            <a:stCxn id="565" idx="0"/>
            <a:endCxn id="565" idx="2"/>
          </p:cNvCxnSpPr>
          <p:nvPr/>
        </p:nvCxnSpPr>
        <p:spPr>
          <a:xfrm>
            <a:off x="6435950" y="2183125"/>
            <a:ext cx="0" cy="14700"/>
          </a:xfrm>
          <a:prstGeom prst="straightConnector1">
            <a:avLst/>
          </a:prstGeom>
          <a:noFill/>
          <a:ln cap="flat" cmpd="sng" w="9525">
            <a:solidFill>
              <a:srgbClr val="0B5394"/>
            </a:solidFill>
            <a:prstDash val="solid"/>
            <a:round/>
            <a:headEnd len="med" w="med" type="none"/>
            <a:tailEnd len="med" w="med" type="none"/>
          </a:ln>
        </p:spPr>
      </p:cxnSp>
      <p:grpSp>
        <p:nvGrpSpPr>
          <p:cNvPr id="567" name="Google Shape;567;p41"/>
          <p:cNvGrpSpPr/>
          <p:nvPr/>
        </p:nvGrpSpPr>
        <p:grpSpPr>
          <a:xfrm>
            <a:off x="4080876" y="1479487"/>
            <a:ext cx="4277700" cy="1422000"/>
            <a:chOff x="4075426" y="2328287"/>
            <a:chExt cx="4277700" cy="1422000"/>
          </a:xfrm>
        </p:grpSpPr>
        <p:sp>
          <p:nvSpPr>
            <p:cNvPr id="568" name="Google Shape;568;p41"/>
            <p:cNvSpPr/>
            <p:nvPr/>
          </p:nvSpPr>
          <p:spPr>
            <a:xfrm>
              <a:off x="4075426" y="2328287"/>
              <a:ext cx="4277700" cy="1422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B5394"/>
                  </a:solidFill>
                  <a:latin typeface="Overpass"/>
                  <a:ea typeface="Overpass"/>
                  <a:cs typeface="Overpass"/>
                  <a:sym typeface="Overpass"/>
                </a:rPr>
                <a:t>Data </a:t>
              </a:r>
              <a:endParaRPr sz="1000">
                <a:solidFill>
                  <a:srgbClr val="0B5394"/>
                </a:solidFill>
                <a:latin typeface="Overpass"/>
                <a:ea typeface="Overpass"/>
                <a:cs typeface="Overpass"/>
                <a:sym typeface="Overpass"/>
              </a:endParaRPr>
            </a:p>
            <a:p>
              <a:pPr indent="0" lvl="0" marL="0" rtl="0" algn="l">
                <a:spcBef>
                  <a:spcPts val="0"/>
                </a:spcBef>
                <a:spcAft>
                  <a:spcPts val="0"/>
                </a:spcAft>
                <a:buNone/>
              </a:pPr>
              <a:r>
                <a:rPr lang="en" sz="1000">
                  <a:solidFill>
                    <a:srgbClr val="0B5394"/>
                  </a:solidFill>
                  <a:latin typeface="Overpass"/>
                  <a:ea typeface="Overpass"/>
                  <a:cs typeface="Overpass"/>
                  <a:sym typeface="Overpass"/>
                </a:rPr>
                <a:t>Plane</a:t>
              </a:r>
              <a:endParaRPr sz="1000">
                <a:solidFill>
                  <a:srgbClr val="0B5394"/>
                </a:solidFill>
                <a:latin typeface="Overpass"/>
                <a:ea typeface="Overpass"/>
                <a:cs typeface="Overpass"/>
                <a:sym typeface="Overpass"/>
              </a:endParaRPr>
            </a:p>
          </p:txBody>
        </p:sp>
        <p:grpSp>
          <p:nvGrpSpPr>
            <p:cNvPr id="569" name="Google Shape;569;p41"/>
            <p:cNvGrpSpPr/>
            <p:nvPr/>
          </p:nvGrpSpPr>
          <p:grpSpPr>
            <a:xfrm>
              <a:off x="4657241" y="2470912"/>
              <a:ext cx="3579373" cy="1145400"/>
              <a:chOff x="4657241" y="2470912"/>
              <a:chExt cx="3579373" cy="1145400"/>
            </a:xfrm>
          </p:grpSpPr>
          <p:sp>
            <p:nvSpPr>
              <p:cNvPr id="570" name="Google Shape;570;p41"/>
              <p:cNvSpPr/>
              <p:nvPr/>
            </p:nvSpPr>
            <p:spPr>
              <a:xfrm>
                <a:off x="5591265"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571" name="Google Shape;571;p41"/>
              <p:cNvSpPr/>
              <p:nvPr/>
            </p:nvSpPr>
            <p:spPr>
              <a:xfrm>
                <a:off x="6525289"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572" name="Google Shape;572;p41"/>
              <p:cNvGrpSpPr/>
              <p:nvPr/>
            </p:nvGrpSpPr>
            <p:grpSpPr>
              <a:xfrm>
                <a:off x="4657241" y="2470912"/>
                <a:ext cx="3579373" cy="1145400"/>
                <a:chOff x="4657241" y="2470912"/>
                <a:chExt cx="3579373" cy="1145400"/>
              </a:xfrm>
            </p:grpSpPr>
            <p:sp>
              <p:nvSpPr>
                <p:cNvPr id="573" name="Google Shape;573;p41"/>
                <p:cNvSpPr/>
                <p:nvPr/>
              </p:nvSpPr>
              <p:spPr>
                <a:xfrm>
                  <a:off x="4657241"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574" name="Google Shape;574;p41"/>
                <p:cNvGrpSpPr/>
                <p:nvPr/>
              </p:nvGrpSpPr>
              <p:grpSpPr>
                <a:xfrm>
                  <a:off x="4726210" y="2595915"/>
                  <a:ext cx="639162" cy="246037"/>
                  <a:chOff x="2979725" y="3537300"/>
                  <a:chExt cx="573600" cy="220800"/>
                </a:xfrm>
              </p:grpSpPr>
              <p:sp>
                <p:nvSpPr>
                  <p:cNvPr id="575" name="Google Shape;575;p41"/>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76" name="Google Shape;576;p41"/>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77" name="Google Shape;577;p41"/>
                <p:cNvSpPr/>
                <p:nvPr/>
              </p:nvSpPr>
              <p:spPr>
                <a:xfrm>
                  <a:off x="4726273" y="3074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nvGrpSpPr>
                <p:cNvPr id="578" name="Google Shape;578;p41"/>
                <p:cNvGrpSpPr/>
                <p:nvPr/>
              </p:nvGrpSpPr>
              <p:grpSpPr>
                <a:xfrm>
                  <a:off x="5660234" y="2595915"/>
                  <a:ext cx="639162" cy="246037"/>
                  <a:chOff x="2979725" y="3537300"/>
                  <a:chExt cx="573600" cy="220800"/>
                </a:xfrm>
              </p:grpSpPr>
              <p:sp>
                <p:nvSpPr>
                  <p:cNvPr id="579" name="Google Shape;579;p41"/>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80" name="Google Shape;580;p41"/>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81" name="Google Shape;581;p41"/>
                <p:cNvSpPr/>
                <p:nvPr/>
              </p:nvSpPr>
              <p:spPr>
                <a:xfrm>
                  <a:off x="5660297" y="3074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nvGrpSpPr>
                <p:cNvPr id="582" name="Google Shape;582;p41"/>
                <p:cNvGrpSpPr/>
                <p:nvPr/>
              </p:nvGrpSpPr>
              <p:grpSpPr>
                <a:xfrm>
                  <a:off x="6594258" y="2595915"/>
                  <a:ext cx="639162" cy="246037"/>
                  <a:chOff x="2979725" y="3537300"/>
                  <a:chExt cx="573600" cy="220800"/>
                </a:xfrm>
              </p:grpSpPr>
              <p:sp>
                <p:nvSpPr>
                  <p:cNvPr id="583" name="Google Shape;583;p41"/>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84" name="Google Shape;584;p41"/>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85" name="Google Shape;585;p41"/>
                <p:cNvSpPr/>
                <p:nvPr/>
              </p:nvSpPr>
              <p:spPr>
                <a:xfrm>
                  <a:off x="6594322" y="3074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586" name="Google Shape;586;p41"/>
                <p:cNvSpPr/>
                <p:nvPr/>
              </p:nvSpPr>
              <p:spPr>
                <a:xfrm>
                  <a:off x="7459314" y="2470912"/>
                  <a:ext cx="777300" cy="1145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grpSp>
              <p:nvGrpSpPr>
                <p:cNvPr id="587" name="Google Shape;587;p41"/>
                <p:cNvGrpSpPr/>
                <p:nvPr/>
              </p:nvGrpSpPr>
              <p:grpSpPr>
                <a:xfrm>
                  <a:off x="7528282" y="2595915"/>
                  <a:ext cx="639162" cy="246037"/>
                  <a:chOff x="2979725" y="3537300"/>
                  <a:chExt cx="573600" cy="220800"/>
                </a:xfrm>
              </p:grpSpPr>
              <p:sp>
                <p:nvSpPr>
                  <p:cNvPr id="588" name="Google Shape;588;p41"/>
                  <p:cNvSpPr/>
                  <p:nvPr/>
                </p:nvSpPr>
                <p:spPr>
                  <a:xfrm>
                    <a:off x="2979725" y="3537300"/>
                    <a:ext cx="573600" cy="2208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    Envoy </a:t>
                    </a:r>
                    <a:endParaRPr sz="800">
                      <a:solidFill>
                        <a:srgbClr val="FFFFFF"/>
                      </a:solidFill>
                      <a:latin typeface="Overpass"/>
                      <a:ea typeface="Overpass"/>
                      <a:cs typeface="Overpass"/>
                      <a:sym typeface="Overpass"/>
                    </a:endParaRPr>
                  </a:p>
                </p:txBody>
              </p:sp>
              <p:pic>
                <p:nvPicPr>
                  <p:cNvPr id="589" name="Google Shape;589;p41"/>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90" name="Google Shape;590;p41"/>
                <p:cNvSpPr/>
                <p:nvPr/>
              </p:nvSpPr>
              <p:spPr>
                <a:xfrm>
                  <a:off x="7528346" y="3074675"/>
                  <a:ext cx="639300" cy="246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cxnSp>
              <p:nvCxnSpPr>
                <p:cNvPr id="591" name="Google Shape;591;p41"/>
                <p:cNvCxnSpPr>
                  <a:stCxn id="575" idx="2"/>
                  <a:endCxn id="577" idx="0"/>
                </p:cNvCxnSpPr>
                <p:nvPr/>
              </p:nvCxnSpPr>
              <p:spPr>
                <a:xfrm>
                  <a:off x="5045791" y="2841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592" name="Google Shape;592;p41"/>
                <p:cNvCxnSpPr>
                  <a:stCxn id="579" idx="2"/>
                  <a:endCxn id="581" idx="0"/>
                </p:cNvCxnSpPr>
                <p:nvPr/>
              </p:nvCxnSpPr>
              <p:spPr>
                <a:xfrm>
                  <a:off x="5979815" y="2841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593" name="Google Shape;593;p41"/>
                <p:cNvCxnSpPr>
                  <a:stCxn id="583" idx="2"/>
                  <a:endCxn id="585" idx="0"/>
                </p:cNvCxnSpPr>
                <p:nvPr/>
              </p:nvCxnSpPr>
              <p:spPr>
                <a:xfrm>
                  <a:off x="6913839" y="2841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594" name="Google Shape;594;p41"/>
                <p:cNvCxnSpPr>
                  <a:stCxn id="588" idx="2"/>
                  <a:endCxn id="590" idx="0"/>
                </p:cNvCxnSpPr>
                <p:nvPr/>
              </p:nvCxnSpPr>
              <p:spPr>
                <a:xfrm>
                  <a:off x="7847863" y="2841952"/>
                  <a:ext cx="0" cy="232800"/>
                </a:xfrm>
                <a:prstGeom prst="straightConnector1">
                  <a:avLst/>
                </a:prstGeom>
                <a:noFill/>
                <a:ln cap="flat" cmpd="sng" w="9525">
                  <a:solidFill>
                    <a:srgbClr val="3369BD"/>
                  </a:solidFill>
                  <a:prstDash val="solid"/>
                  <a:round/>
                  <a:headEnd len="med" w="med" type="none"/>
                  <a:tailEnd len="med" w="med" type="none"/>
                </a:ln>
              </p:spPr>
            </p:cxnSp>
            <p:cxnSp>
              <p:nvCxnSpPr>
                <p:cNvPr id="595" name="Google Shape;595;p41"/>
                <p:cNvCxnSpPr>
                  <a:endCxn id="579" idx="1"/>
                </p:cNvCxnSpPr>
                <p:nvPr/>
              </p:nvCxnSpPr>
              <p:spPr>
                <a:xfrm>
                  <a:off x="5365334" y="2718934"/>
                  <a:ext cx="294900" cy="0"/>
                </a:xfrm>
                <a:prstGeom prst="straightConnector1">
                  <a:avLst/>
                </a:prstGeom>
                <a:noFill/>
                <a:ln cap="flat" cmpd="sng" w="9525">
                  <a:solidFill>
                    <a:srgbClr val="3369BD"/>
                  </a:solidFill>
                  <a:prstDash val="solid"/>
                  <a:round/>
                  <a:headEnd len="med" w="med" type="none"/>
                  <a:tailEnd len="med" w="med" type="none"/>
                </a:ln>
              </p:spPr>
            </p:cxnSp>
            <p:cxnSp>
              <p:nvCxnSpPr>
                <p:cNvPr id="596" name="Google Shape;596;p41"/>
                <p:cNvCxnSpPr>
                  <a:stCxn id="579" idx="3"/>
                  <a:endCxn id="583" idx="1"/>
                </p:cNvCxnSpPr>
                <p:nvPr/>
              </p:nvCxnSpPr>
              <p:spPr>
                <a:xfrm>
                  <a:off x="6299396" y="2718934"/>
                  <a:ext cx="294900" cy="0"/>
                </a:xfrm>
                <a:prstGeom prst="straightConnector1">
                  <a:avLst/>
                </a:prstGeom>
                <a:noFill/>
                <a:ln cap="flat" cmpd="sng" w="9525">
                  <a:solidFill>
                    <a:srgbClr val="3369BD"/>
                  </a:solidFill>
                  <a:prstDash val="solid"/>
                  <a:round/>
                  <a:headEnd len="med" w="med" type="none"/>
                  <a:tailEnd len="med" w="med" type="none"/>
                </a:ln>
              </p:spPr>
            </p:cxnSp>
            <p:cxnSp>
              <p:nvCxnSpPr>
                <p:cNvPr id="597" name="Google Shape;597;p41"/>
                <p:cNvCxnSpPr>
                  <a:stCxn id="583" idx="3"/>
                  <a:endCxn id="588" idx="1"/>
                </p:cNvCxnSpPr>
                <p:nvPr/>
              </p:nvCxnSpPr>
              <p:spPr>
                <a:xfrm>
                  <a:off x="7233420" y="2718934"/>
                  <a:ext cx="294900" cy="0"/>
                </a:xfrm>
                <a:prstGeom prst="straightConnector1">
                  <a:avLst/>
                </a:prstGeom>
                <a:noFill/>
                <a:ln cap="flat" cmpd="sng" w="9525">
                  <a:solidFill>
                    <a:srgbClr val="3369BD"/>
                  </a:solidFill>
                  <a:prstDash val="solid"/>
                  <a:round/>
                  <a:headEnd len="med" w="med" type="none"/>
                  <a:tailEnd len="med" w="med" type="none"/>
                </a:ln>
              </p:spPr>
            </p:cxnSp>
          </p:grpSp>
        </p:grpSp>
      </p:grpSp>
      <p:sp>
        <p:nvSpPr>
          <p:cNvPr id="598" name="Google Shape;598;p41"/>
          <p:cNvSpPr txBox="1"/>
          <p:nvPr/>
        </p:nvSpPr>
        <p:spPr>
          <a:xfrm>
            <a:off x="0" y="3932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COMPONENTS OF ISTIO</a:t>
            </a:r>
            <a:endParaRPr b="1" sz="2400">
              <a:latin typeface="Overpass"/>
              <a:ea typeface="Overpass"/>
              <a:cs typeface="Overpass"/>
              <a:sym typeface="Overpass"/>
            </a:endParaRPr>
          </a:p>
        </p:txBody>
      </p:sp>
      <p:sp>
        <p:nvSpPr>
          <p:cNvPr id="599" name="Google Shape;599;p41"/>
          <p:cNvSpPr txBox="1"/>
          <p:nvPr/>
        </p:nvSpPr>
        <p:spPr>
          <a:xfrm>
            <a:off x="8436425" y="1381625"/>
            <a:ext cx="6675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It’s the sidecar</a:t>
            </a:r>
            <a:endParaRPr sz="1000">
              <a:latin typeface="Overpass"/>
              <a:ea typeface="Overpass"/>
              <a:cs typeface="Overpass"/>
              <a:sym typeface="Overpass"/>
            </a:endParaRPr>
          </a:p>
        </p:txBody>
      </p:sp>
      <p:sp>
        <p:nvSpPr>
          <p:cNvPr id="600" name="Google Shape;600;p41"/>
          <p:cNvSpPr/>
          <p:nvPr/>
        </p:nvSpPr>
        <p:spPr>
          <a:xfrm rot="-1396871">
            <a:off x="8155188" y="1611476"/>
            <a:ext cx="245924" cy="175097"/>
          </a:xfrm>
          <a:prstGeom prst="leftArrow">
            <a:avLst>
              <a:gd fmla="val 45843"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41"/>
          <p:cNvPicPr preferRelativeResize="0"/>
          <p:nvPr/>
        </p:nvPicPr>
        <p:blipFill>
          <a:blip r:embed="rId4">
            <a:alphaModFix/>
          </a:blip>
          <a:stretch>
            <a:fillRect/>
          </a:stretch>
        </p:blipFill>
        <p:spPr>
          <a:xfrm>
            <a:off x="8466763" y="1829351"/>
            <a:ext cx="606825" cy="444675"/>
          </a:xfrm>
          <a:prstGeom prst="rect">
            <a:avLst/>
          </a:prstGeom>
          <a:noFill/>
          <a:ln>
            <a:noFill/>
          </a:ln>
        </p:spPr>
      </p:pic>
      <p:sp>
        <p:nvSpPr>
          <p:cNvPr id="602" name="Google Shape;602;p41"/>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603" name="Google Shape;603;p41"/>
          <p:cNvGrpSpPr/>
          <p:nvPr/>
        </p:nvGrpSpPr>
        <p:grpSpPr>
          <a:xfrm>
            <a:off x="5419926" y="3774625"/>
            <a:ext cx="1739474" cy="360600"/>
            <a:chOff x="5419926" y="3774625"/>
            <a:chExt cx="1739474" cy="360600"/>
          </a:xfrm>
        </p:grpSpPr>
        <p:pic>
          <p:nvPicPr>
            <p:cNvPr id="604" name="Google Shape;604;p41"/>
            <p:cNvPicPr preferRelativeResize="0"/>
            <p:nvPr/>
          </p:nvPicPr>
          <p:blipFill>
            <a:blip r:embed="rId5">
              <a:alphaModFix/>
            </a:blip>
            <a:stretch>
              <a:fillRect/>
            </a:stretch>
          </p:blipFill>
          <p:spPr>
            <a:xfrm>
              <a:off x="5419926" y="3819563"/>
              <a:ext cx="1053676" cy="270700"/>
            </a:xfrm>
            <a:prstGeom prst="rect">
              <a:avLst/>
            </a:prstGeom>
            <a:noFill/>
            <a:ln>
              <a:noFill/>
            </a:ln>
          </p:spPr>
        </p:pic>
        <p:pic>
          <p:nvPicPr>
            <p:cNvPr id="605" name="Google Shape;605;p41"/>
            <p:cNvPicPr preferRelativeResize="0"/>
            <p:nvPr/>
          </p:nvPicPr>
          <p:blipFill>
            <a:blip r:embed="rId6">
              <a:alphaModFix/>
            </a:blip>
            <a:stretch>
              <a:fillRect/>
            </a:stretch>
          </p:blipFill>
          <p:spPr>
            <a:xfrm>
              <a:off x="6798800" y="3774625"/>
              <a:ext cx="360600" cy="360600"/>
            </a:xfrm>
            <a:prstGeom prst="rect">
              <a:avLst/>
            </a:prstGeom>
            <a:noFill/>
            <a:ln>
              <a:noFill/>
            </a:ln>
          </p:spPr>
        </p:pic>
      </p:grpSp>
      <p:cxnSp>
        <p:nvCxnSpPr>
          <p:cNvPr id="606" name="Google Shape;606;p41"/>
          <p:cNvCxnSpPr/>
          <p:nvPr/>
        </p:nvCxnSpPr>
        <p:spPr>
          <a:xfrm>
            <a:off x="5517851" y="1882513"/>
            <a:ext cx="0" cy="1144500"/>
          </a:xfrm>
          <a:prstGeom prst="straightConnector1">
            <a:avLst/>
          </a:prstGeom>
          <a:noFill/>
          <a:ln cap="flat" cmpd="sng" w="9525">
            <a:solidFill>
              <a:srgbClr val="3369BD"/>
            </a:solidFill>
            <a:prstDash val="solid"/>
            <a:round/>
            <a:headEnd len="med" w="med" type="none"/>
            <a:tailEnd len="med" w="med" type="none"/>
          </a:ln>
        </p:spPr>
      </p:cxnSp>
      <p:cxnSp>
        <p:nvCxnSpPr>
          <p:cNvPr id="607" name="Google Shape;607;p41"/>
          <p:cNvCxnSpPr/>
          <p:nvPr/>
        </p:nvCxnSpPr>
        <p:spPr>
          <a:xfrm>
            <a:off x="6435951" y="1882513"/>
            <a:ext cx="0" cy="1144500"/>
          </a:xfrm>
          <a:prstGeom prst="straightConnector1">
            <a:avLst/>
          </a:prstGeom>
          <a:noFill/>
          <a:ln cap="flat" cmpd="sng" w="9525">
            <a:solidFill>
              <a:srgbClr val="3369BD"/>
            </a:solidFill>
            <a:prstDash val="solid"/>
            <a:round/>
            <a:headEnd len="med" w="med" type="none"/>
            <a:tailEnd len="med" w="med" type="none"/>
          </a:ln>
        </p:spPr>
      </p:cxnSp>
      <p:cxnSp>
        <p:nvCxnSpPr>
          <p:cNvPr id="608" name="Google Shape;608;p41"/>
          <p:cNvCxnSpPr/>
          <p:nvPr/>
        </p:nvCxnSpPr>
        <p:spPr>
          <a:xfrm>
            <a:off x="7391151" y="1882513"/>
            <a:ext cx="0" cy="1144500"/>
          </a:xfrm>
          <a:prstGeom prst="straightConnector1">
            <a:avLst/>
          </a:prstGeom>
          <a:noFill/>
          <a:ln cap="flat" cmpd="sng" w="9525">
            <a:solidFill>
              <a:srgbClr val="3369BD"/>
            </a:solidFill>
            <a:prstDash val="solid"/>
            <a:round/>
            <a:headEnd len="med" w="med" type="none"/>
            <a:tailEnd len="med" w="med" type="none"/>
          </a:ln>
        </p:spPr>
      </p:cxnSp>
      <p:cxnSp>
        <p:nvCxnSpPr>
          <p:cNvPr id="609" name="Google Shape;609;p41"/>
          <p:cNvCxnSpPr/>
          <p:nvPr/>
        </p:nvCxnSpPr>
        <p:spPr>
          <a:xfrm>
            <a:off x="5525025" y="3023925"/>
            <a:ext cx="1879500" cy="0"/>
          </a:xfrm>
          <a:prstGeom prst="straightConnector1">
            <a:avLst/>
          </a:prstGeom>
          <a:noFill/>
          <a:ln cap="flat" cmpd="sng" w="9525">
            <a:solidFill>
              <a:srgbClr val="3369BD"/>
            </a:solidFill>
            <a:prstDash val="solid"/>
            <a:round/>
            <a:headEnd len="med" w="med" type="none"/>
            <a:tailEnd len="med" w="med" type="none"/>
          </a:ln>
        </p:spPr>
      </p:cxnSp>
      <p:sp>
        <p:nvSpPr>
          <p:cNvPr id="610" name="Google Shape;610;p41"/>
          <p:cNvSpPr/>
          <p:nvPr/>
        </p:nvSpPr>
        <p:spPr>
          <a:xfrm>
            <a:off x="6379400" y="2894925"/>
            <a:ext cx="113100" cy="258000"/>
          </a:xfrm>
          <a:prstGeom prst="leftRightArrowCallout">
            <a:avLst>
              <a:gd fmla="val 25000" name="adj1"/>
              <a:gd fmla="val 25000" name="adj2"/>
              <a:gd fmla="val 25000" name="adj3"/>
              <a:gd fmla="val 48123" name="adj4"/>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41"/>
          <p:cNvCxnSpPr/>
          <p:nvPr/>
        </p:nvCxnSpPr>
        <p:spPr>
          <a:xfrm>
            <a:off x="5496200" y="3152925"/>
            <a:ext cx="1879500" cy="0"/>
          </a:xfrm>
          <a:prstGeom prst="straightConnector1">
            <a:avLst/>
          </a:prstGeom>
          <a:noFill/>
          <a:ln cap="flat" cmpd="sng" w="9525">
            <a:solidFill>
              <a:srgbClr val="3369BD"/>
            </a:solidFill>
            <a:prstDash val="solid"/>
            <a:round/>
            <a:headEnd len="med" w="med" type="none"/>
            <a:tailEnd len="med" w="med" type="none"/>
          </a:ln>
        </p:spPr>
      </p:cxnSp>
      <p:pic>
        <p:nvPicPr>
          <p:cNvPr id="612" name="Google Shape;612;p41"/>
          <p:cNvPicPr preferRelativeResize="0"/>
          <p:nvPr/>
        </p:nvPicPr>
        <p:blipFill>
          <a:blip r:embed="rId7">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42"/>
          <p:cNvSpPr/>
          <p:nvPr/>
        </p:nvSpPr>
        <p:spPr>
          <a:xfrm>
            <a:off x="0" y="3610300"/>
            <a:ext cx="9144000" cy="11289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txBox="1"/>
          <p:nvPr/>
        </p:nvSpPr>
        <p:spPr>
          <a:xfrm>
            <a:off x="0" y="1646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WHAT DOES </a:t>
            </a:r>
            <a:r>
              <a:rPr b="1" lang="en" sz="2400" u="sng">
                <a:latin typeface="Overpass"/>
                <a:ea typeface="Overpass"/>
                <a:cs typeface="Overpass"/>
                <a:sym typeface="Overpass"/>
              </a:rPr>
              <a:t>CONNECT</a:t>
            </a:r>
            <a:r>
              <a:rPr b="1" lang="en" sz="2400">
                <a:latin typeface="Overpass"/>
                <a:ea typeface="Overpass"/>
                <a:cs typeface="Overpass"/>
                <a:sym typeface="Overpass"/>
              </a:rPr>
              <a:t> MEAN?</a:t>
            </a:r>
            <a:endParaRPr sz="2400">
              <a:latin typeface="Overpass"/>
              <a:ea typeface="Overpass"/>
              <a:cs typeface="Overpass"/>
              <a:sym typeface="Overpass"/>
            </a:endParaRPr>
          </a:p>
        </p:txBody>
      </p:sp>
      <p:sp>
        <p:nvSpPr>
          <p:cNvPr id="619" name="Google Shape;619;p42"/>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20" name="Google Shape;620;p42"/>
          <p:cNvSpPr txBox="1"/>
          <p:nvPr/>
        </p:nvSpPr>
        <p:spPr>
          <a:xfrm>
            <a:off x="186975" y="3735625"/>
            <a:ext cx="8580300" cy="9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Discovery and Routing</a:t>
            </a:r>
            <a:r>
              <a:rPr lang="en">
                <a:latin typeface="Overpass"/>
                <a:ea typeface="Overpass"/>
                <a:cs typeface="Overpass"/>
                <a:sym typeface="Overpass"/>
              </a:rPr>
              <a:t>: Decoupled from </a:t>
            </a:r>
            <a:r>
              <a:rPr lang="en">
                <a:latin typeface="Overpass"/>
                <a:ea typeface="Overpass"/>
                <a:cs typeface="Overpass"/>
                <a:sym typeface="Overpass"/>
              </a:rPr>
              <a:t>infrastructure</a:t>
            </a:r>
            <a:r>
              <a:rPr lang="en">
                <a:latin typeface="Overpass"/>
                <a:ea typeface="Overpass"/>
                <a:cs typeface="Overpass"/>
                <a:sym typeface="Overpass"/>
              </a:rPr>
              <a:t>, load balancing modes, dynamic routing...</a:t>
            </a:r>
            <a:endParaRPr>
              <a:latin typeface="Overpass"/>
              <a:ea typeface="Overpass"/>
              <a:cs typeface="Overpass"/>
              <a:sym typeface="Overpass"/>
            </a:endParaRPr>
          </a:p>
          <a:p>
            <a:pPr indent="0" lvl="0" marL="0" rtl="0" algn="ctr">
              <a:spcBef>
                <a:spcPts val="0"/>
              </a:spcBef>
              <a:spcAft>
                <a:spcPts val="0"/>
              </a:spcAft>
              <a:buNone/>
            </a:pPr>
            <a:r>
              <a:rPr b="1" lang="en">
                <a:latin typeface="Overpass"/>
                <a:ea typeface="Overpass"/>
                <a:cs typeface="Overpass"/>
                <a:sym typeface="Overpass"/>
              </a:rPr>
              <a:t>Advanced Deployments:</a:t>
            </a:r>
            <a:r>
              <a:rPr lang="en">
                <a:latin typeface="Overpass"/>
                <a:ea typeface="Overpass"/>
                <a:cs typeface="Overpass"/>
                <a:sym typeface="Overpass"/>
              </a:rPr>
              <a:t> A/B testing, gradual rollouts, canary releases, mirroring...</a:t>
            </a:r>
            <a:endParaRPr>
              <a:latin typeface="Overpass"/>
              <a:ea typeface="Overpass"/>
              <a:cs typeface="Overpass"/>
              <a:sym typeface="Overpass"/>
            </a:endParaRPr>
          </a:p>
          <a:p>
            <a:pPr indent="0" lvl="0" marL="0" rtl="0" algn="ctr">
              <a:spcBef>
                <a:spcPts val="0"/>
              </a:spcBef>
              <a:spcAft>
                <a:spcPts val="0"/>
              </a:spcAft>
              <a:buNone/>
            </a:pPr>
            <a:r>
              <a:rPr b="1" lang="en">
                <a:latin typeface="Overpass"/>
                <a:ea typeface="Overpass"/>
                <a:cs typeface="Overpass"/>
                <a:sym typeface="Overpass"/>
              </a:rPr>
              <a:t>Failure, Health, and Testing:</a:t>
            </a:r>
            <a:r>
              <a:rPr lang="en">
                <a:latin typeface="Overpass"/>
                <a:ea typeface="Overpass"/>
                <a:cs typeface="Overpass"/>
                <a:sym typeface="Overpass"/>
              </a:rPr>
              <a:t> timeouts, retries, circuit breakers, fault injection, active health checks...</a:t>
            </a:r>
            <a:endParaRPr>
              <a:latin typeface="Overpass"/>
              <a:ea typeface="Overpass"/>
              <a:cs typeface="Overpass"/>
              <a:sym typeface="Overpass"/>
            </a:endParaRPr>
          </a:p>
          <a:p>
            <a:pPr indent="0" lvl="0" marL="0" rtl="0" algn="ctr">
              <a:spcBef>
                <a:spcPts val="0"/>
              </a:spcBef>
              <a:spcAft>
                <a:spcPts val="0"/>
              </a:spcAft>
              <a:buNone/>
            </a:pPr>
            <a:r>
              <a:t/>
            </a:r>
            <a:endParaRPr>
              <a:latin typeface="Overpass"/>
              <a:ea typeface="Overpass"/>
              <a:cs typeface="Overpass"/>
              <a:sym typeface="Overpass"/>
            </a:endParaRPr>
          </a:p>
        </p:txBody>
      </p:sp>
      <p:grpSp>
        <p:nvGrpSpPr>
          <p:cNvPr id="621" name="Google Shape;621;p42"/>
          <p:cNvGrpSpPr/>
          <p:nvPr/>
        </p:nvGrpSpPr>
        <p:grpSpPr>
          <a:xfrm>
            <a:off x="419276" y="793092"/>
            <a:ext cx="8305454" cy="2557148"/>
            <a:chOff x="1151950" y="1056000"/>
            <a:chExt cx="6572850" cy="2023700"/>
          </a:xfrm>
        </p:grpSpPr>
        <p:pic>
          <p:nvPicPr>
            <p:cNvPr id="622" name="Google Shape;622;p42"/>
            <p:cNvPicPr preferRelativeResize="0"/>
            <p:nvPr/>
          </p:nvPicPr>
          <p:blipFill rotWithShape="1">
            <a:blip r:embed="rId3">
              <a:alphaModFix/>
            </a:blip>
            <a:srcRect b="16184" l="0" r="0" t="0"/>
            <a:stretch/>
          </p:blipFill>
          <p:spPr>
            <a:xfrm>
              <a:off x="1151950" y="1056000"/>
              <a:ext cx="6572850" cy="2023700"/>
            </a:xfrm>
            <a:prstGeom prst="rect">
              <a:avLst/>
            </a:prstGeom>
            <a:noFill/>
            <a:ln>
              <a:noFill/>
            </a:ln>
          </p:spPr>
        </p:pic>
        <p:grpSp>
          <p:nvGrpSpPr>
            <p:cNvPr id="623" name="Google Shape;623;p42"/>
            <p:cNvGrpSpPr/>
            <p:nvPr/>
          </p:nvGrpSpPr>
          <p:grpSpPr>
            <a:xfrm>
              <a:off x="2204375" y="1822850"/>
              <a:ext cx="162600" cy="155400"/>
              <a:chOff x="508700" y="2091325"/>
              <a:chExt cx="162600" cy="155400"/>
            </a:xfrm>
          </p:grpSpPr>
          <p:sp>
            <p:nvSpPr>
              <p:cNvPr id="624" name="Google Shape;624;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26" name="Google Shape;626;p42"/>
            <p:cNvGrpSpPr/>
            <p:nvPr/>
          </p:nvGrpSpPr>
          <p:grpSpPr>
            <a:xfrm>
              <a:off x="3247000" y="1588175"/>
              <a:ext cx="162600" cy="155400"/>
              <a:chOff x="508700" y="2091325"/>
              <a:chExt cx="162600" cy="155400"/>
            </a:xfrm>
          </p:grpSpPr>
          <p:sp>
            <p:nvSpPr>
              <p:cNvPr id="627" name="Google Shape;627;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29" name="Google Shape;629;p42"/>
            <p:cNvGrpSpPr/>
            <p:nvPr/>
          </p:nvGrpSpPr>
          <p:grpSpPr>
            <a:xfrm>
              <a:off x="3247000" y="1822850"/>
              <a:ext cx="162600" cy="155400"/>
              <a:chOff x="508700" y="2091325"/>
              <a:chExt cx="162600" cy="155400"/>
            </a:xfrm>
          </p:grpSpPr>
          <p:sp>
            <p:nvSpPr>
              <p:cNvPr id="630" name="Google Shape;630;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32" name="Google Shape;632;p42"/>
            <p:cNvGrpSpPr/>
            <p:nvPr/>
          </p:nvGrpSpPr>
          <p:grpSpPr>
            <a:xfrm>
              <a:off x="3247000" y="2057525"/>
              <a:ext cx="162600" cy="155400"/>
              <a:chOff x="508700" y="2091325"/>
              <a:chExt cx="162600" cy="155400"/>
            </a:xfrm>
          </p:grpSpPr>
          <p:sp>
            <p:nvSpPr>
              <p:cNvPr id="633" name="Google Shape;633;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35" name="Google Shape;635;p42"/>
            <p:cNvGrpSpPr/>
            <p:nvPr/>
          </p:nvGrpSpPr>
          <p:grpSpPr>
            <a:xfrm>
              <a:off x="6592900" y="1588175"/>
              <a:ext cx="162600" cy="155400"/>
              <a:chOff x="508700" y="2091325"/>
              <a:chExt cx="162600" cy="155400"/>
            </a:xfrm>
          </p:grpSpPr>
          <p:sp>
            <p:nvSpPr>
              <p:cNvPr id="636" name="Google Shape;636;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38" name="Google Shape;638;p42"/>
            <p:cNvGrpSpPr/>
            <p:nvPr/>
          </p:nvGrpSpPr>
          <p:grpSpPr>
            <a:xfrm>
              <a:off x="6592900" y="1822850"/>
              <a:ext cx="162600" cy="155400"/>
              <a:chOff x="508700" y="2091325"/>
              <a:chExt cx="162600" cy="155400"/>
            </a:xfrm>
          </p:grpSpPr>
          <p:sp>
            <p:nvSpPr>
              <p:cNvPr id="639" name="Google Shape;639;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41" name="Google Shape;641;p42"/>
            <p:cNvGrpSpPr/>
            <p:nvPr/>
          </p:nvGrpSpPr>
          <p:grpSpPr>
            <a:xfrm>
              <a:off x="6592900" y="2057525"/>
              <a:ext cx="162600" cy="155400"/>
              <a:chOff x="508700" y="2091325"/>
              <a:chExt cx="162600" cy="155400"/>
            </a:xfrm>
          </p:grpSpPr>
          <p:sp>
            <p:nvSpPr>
              <p:cNvPr id="642" name="Google Shape;642;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44" name="Google Shape;644;p42"/>
            <p:cNvGrpSpPr/>
            <p:nvPr/>
          </p:nvGrpSpPr>
          <p:grpSpPr>
            <a:xfrm>
              <a:off x="5557325" y="1822850"/>
              <a:ext cx="162600" cy="155400"/>
              <a:chOff x="508700" y="2091325"/>
              <a:chExt cx="162600" cy="155400"/>
            </a:xfrm>
          </p:grpSpPr>
          <p:sp>
            <p:nvSpPr>
              <p:cNvPr id="645" name="Google Shape;645;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nvGrpSpPr>
            <p:cNvPr id="647" name="Google Shape;647;p42"/>
            <p:cNvGrpSpPr/>
            <p:nvPr/>
          </p:nvGrpSpPr>
          <p:grpSpPr>
            <a:xfrm>
              <a:off x="6592900" y="2685800"/>
              <a:ext cx="162600" cy="155400"/>
              <a:chOff x="508700" y="2091325"/>
              <a:chExt cx="162600" cy="155400"/>
            </a:xfrm>
          </p:grpSpPr>
          <p:sp>
            <p:nvSpPr>
              <p:cNvPr id="648" name="Google Shape;648;p42"/>
              <p:cNvSpPr/>
              <p:nvPr/>
            </p:nvSpPr>
            <p:spPr>
              <a:xfrm>
                <a:off x="508700" y="2091325"/>
                <a:ext cx="162600" cy="1554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42"/>
              <p:cNvPicPr preferRelativeResize="0"/>
              <p:nvPr/>
            </p:nvPicPr>
            <p:blipFill>
              <a:blip r:embed="rId4">
                <a:alphaModFix/>
              </a:blip>
              <a:stretch>
                <a:fillRect/>
              </a:stretch>
            </p:blipFill>
            <p:spPr>
              <a:xfrm>
                <a:off x="529548" y="2108574"/>
                <a:ext cx="120900" cy="120900"/>
              </a:xfrm>
              <a:prstGeom prst="rect">
                <a:avLst/>
              </a:prstGeom>
              <a:noFill/>
              <a:ln>
                <a:noFill/>
              </a:ln>
            </p:spPr>
          </p:pic>
        </p:grpSp>
      </p:grpSp>
      <p:sp>
        <p:nvSpPr>
          <p:cNvPr id="650" name="Google Shape;650;p42"/>
          <p:cNvSpPr txBox="1"/>
          <p:nvPr/>
        </p:nvSpPr>
        <p:spPr>
          <a:xfrm rot="-973073">
            <a:off x="6242054" y="1423846"/>
            <a:ext cx="1039776" cy="2318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verpass"/>
                <a:ea typeface="Overpass"/>
                <a:cs typeface="Overpass"/>
                <a:sym typeface="Overpass"/>
              </a:rPr>
              <a:t>Version = 1.2.3</a:t>
            </a:r>
            <a:endParaRPr sz="600">
              <a:latin typeface="Overpass"/>
              <a:ea typeface="Overpass"/>
              <a:cs typeface="Overpass"/>
              <a:sym typeface="Overpass"/>
            </a:endParaRPr>
          </a:p>
        </p:txBody>
      </p:sp>
      <p:sp>
        <p:nvSpPr>
          <p:cNvPr id="651" name="Google Shape;651;p42"/>
          <p:cNvSpPr txBox="1"/>
          <p:nvPr/>
        </p:nvSpPr>
        <p:spPr>
          <a:xfrm rot="2945637">
            <a:off x="6138470" y="2503849"/>
            <a:ext cx="1039979" cy="2318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verpass"/>
                <a:ea typeface="Overpass"/>
                <a:cs typeface="Overpass"/>
                <a:sym typeface="Overpass"/>
              </a:rPr>
              <a:t>Version = 1.2.4</a:t>
            </a:r>
            <a:endParaRPr sz="600">
              <a:latin typeface="Overpass"/>
              <a:ea typeface="Overpass"/>
              <a:cs typeface="Overpass"/>
              <a:sym typeface="Overpass"/>
            </a:endParaRPr>
          </a:p>
        </p:txBody>
      </p:sp>
      <p:pic>
        <p:nvPicPr>
          <p:cNvPr id="652" name="Google Shape;652;p42"/>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43"/>
          <p:cNvSpPr/>
          <p:nvPr/>
        </p:nvSpPr>
        <p:spPr>
          <a:xfrm>
            <a:off x="0" y="3610300"/>
            <a:ext cx="9144000" cy="11289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txBox="1"/>
          <p:nvPr/>
        </p:nvSpPr>
        <p:spPr>
          <a:xfrm>
            <a:off x="0" y="1646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HOW DO YOU </a:t>
            </a:r>
            <a:r>
              <a:rPr b="1" lang="en" sz="2400" u="sng">
                <a:latin typeface="Overpass"/>
                <a:ea typeface="Overpass"/>
                <a:cs typeface="Overpass"/>
                <a:sym typeface="Overpass"/>
              </a:rPr>
              <a:t>SECURE</a:t>
            </a:r>
            <a:r>
              <a:rPr b="1" lang="en" sz="2400">
                <a:latin typeface="Overpass"/>
                <a:ea typeface="Overpass"/>
                <a:cs typeface="Overpass"/>
                <a:sym typeface="Overpass"/>
              </a:rPr>
              <a:t> SERVICES?</a:t>
            </a:r>
            <a:endParaRPr sz="2400">
              <a:latin typeface="Overpass"/>
              <a:ea typeface="Overpass"/>
              <a:cs typeface="Overpass"/>
              <a:sym typeface="Overpass"/>
            </a:endParaRPr>
          </a:p>
        </p:txBody>
      </p:sp>
      <p:sp>
        <p:nvSpPr>
          <p:cNvPr id="659" name="Google Shape;659;p43"/>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aphicFrame>
        <p:nvGraphicFramePr>
          <p:cNvPr id="660" name="Google Shape;660;p43"/>
          <p:cNvGraphicFramePr/>
          <p:nvPr/>
        </p:nvGraphicFramePr>
        <p:xfrm>
          <a:off x="681750" y="3641950"/>
          <a:ext cx="3000000" cy="3000000"/>
        </p:xfrm>
        <a:graphic>
          <a:graphicData uri="http://schemas.openxmlformats.org/drawingml/2006/table">
            <a:tbl>
              <a:tblPr>
                <a:noFill/>
                <a:tableStyleId>{33E43807-EEDA-4F38-B3A5-B72C0F036403}</a:tableStyleId>
              </a:tblPr>
              <a:tblGrid>
                <a:gridCol w="2696925"/>
                <a:gridCol w="3007150"/>
                <a:gridCol w="2386700"/>
              </a:tblGrid>
              <a:tr h="763175">
                <a:tc>
                  <a:txBody>
                    <a:bodyPr/>
                    <a:lstStyle/>
                    <a:p>
                      <a:pPr indent="0" lvl="0" marL="0" rtl="0" algn="l">
                        <a:spcBef>
                          <a:spcPts val="0"/>
                        </a:spcBef>
                        <a:spcAft>
                          <a:spcPts val="0"/>
                        </a:spcAft>
                        <a:buNone/>
                      </a:pPr>
                      <a:r>
                        <a:rPr b="1" lang="en">
                          <a:solidFill>
                            <a:schemeClr val="dk1"/>
                          </a:solidFill>
                          <a:latin typeface="Overpass"/>
                          <a:ea typeface="Overpass"/>
                          <a:cs typeface="Overpass"/>
                          <a:sym typeface="Overpass"/>
                        </a:rPr>
                        <a:t>Security by default</a:t>
                      </a:r>
                      <a:endParaRPr b="1">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latin typeface="Overpass"/>
                          <a:ea typeface="Overpass"/>
                          <a:cs typeface="Overpass"/>
                          <a:sym typeface="Overpass"/>
                        </a:rPr>
                        <a:t>no changes needed for application code and infrastructure</a:t>
                      </a:r>
                      <a:endParaRPr>
                        <a:latin typeface="Overpass"/>
                        <a:ea typeface="Overpass"/>
                        <a:cs typeface="Overpass"/>
                        <a:sym typeface="Overpas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Overpass"/>
                          <a:ea typeface="Overpass"/>
                          <a:cs typeface="Overpass"/>
                          <a:sym typeface="Overpass"/>
                        </a:rPr>
                        <a:t>Defense in depth</a:t>
                      </a:r>
                      <a:endParaRPr b="1">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latin typeface="Overpass"/>
                          <a:ea typeface="Overpass"/>
                          <a:cs typeface="Overpass"/>
                          <a:sym typeface="Overpass"/>
                        </a:rPr>
                        <a:t>integrate with existing security systems to provide multiple layers of defense</a:t>
                      </a:r>
                      <a:endParaRPr>
                        <a:latin typeface="Overpass"/>
                        <a:ea typeface="Overpass"/>
                        <a:cs typeface="Overpass"/>
                        <a:sym typeface="Overpas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Overpass"/>
                          <a:ea typeface="Overpass"/>
                          <a:cs typeface="Overpass"/>
                          <a:sym typeface="Overpass"/>
                        </a:rPr>
                        <a:t>Zero-trust network</a:t>
                      </a:r>
                      <a:endParaRPr b="1">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latin typeface="Overpass"/>
                          <a:ea typeface="Overpass"/>
                          <a:cs typeface="Overpass"/>
                          <a:sym typeface="Overpass"/>
                        </a:rPr>
                        <a:t>build security solutions on untrusted networks</a:t>
                      </a:r>
                      <a:endParaRPr>
                        <a:latin typeface="Overpass"/>
                        <a:ea typeface="Overpass"/>
                        <a:cs typeface="Overpass"/>
                        <a:sym typeface="Overpas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61" name="Google Shape;661;p43"/>
          <p:cNvPicPr preferRelativeResize="0"/>
          <p:nvPr/>
        </p:nvPicPr>
        <p:blipFill>
          <a:blip r:embed="rId3">
            <a:alphaModFix/>
          </a:blip>
          <a:stretch>
            <a:fillRect/>
          </a:stretch>
        </p:blipFill>
        <p:spPr>
          <a:xfrm>
            <a:off x="1629413" y="731950"/>
            <a:ext cx="5885173" cy="2801825"/>
          </a:xfrm>
          <a:prstGeom prst="rect">
            <a:avLst/>
          </a:prstGeom>
          <a:noFill/>
          <a:ln>
            <a:noFill/>
          </a:ln>
        </p:spPr>
      </p:pic>
      <p:pic>
        <p:nvPicPr>
          <p:cNvPr id="662" name="Google Shape;662;p43"/>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44"/>
          <p:cNvSpPr/>
          <p:nvPr/>
        </p:nvSpPr>
        <p:spPr>
          <a:xfrm>
            <a:off x="0" y="3951525"/>
            <a:ext cx="9144000" cy="7878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4"/>
          <p:cNvSpPr txBox="1"/>
          <p:nvPr/>
        </p:nvSpPr>
        <p:spPr>
          <a:xfrm>
            <a:off x="0" y="1646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WHAT CAN YOU </a:t>
            </a:r>
            <a:r>
              <a:rPr b="1" lang="en" sz="2400" u="sng">
                <a:latin typeface="Overpass"/>
                <a:ea typeface="Overpass"/>
                <a:cs typeface="Overpass"/>
                <a:sym typeface="Overpass"/>
              </a:rPr>
              <a:t>CONTROL</a:t>
            </a:r>
            <a:r>
              <a:rPr b="1" lang="en" sz="2400">
                <a:latin typeface="Overpass"/>
                <a:ea typeface="Overpass"/>
                <a:cs typeface="Overpass"/>
                <a:sym typeface="Overpass"/>
              </a:rPr>
              <a:t>?</a:t>
            </a:r>
            <a:endParaRPr sz="2400">
              <a:latin typeface="Overpass"/>
              <a:ea typeface="Overpass"/>
              <a:cs typeface="Overpass"/>
              <a:sym typeface="Overpass"/>
            </a:endParaRPr>
          </a:p>
        </p:txBody>
      </p:sp>
      <p:sp>
        <p:nvSpPr>
          <p:cNvPr id="669" name="Google Shape;669;p44"/>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70" name="Google Shape;670;p44"/>
          <p:cNvSpPr txBox="1"/>
          <p:nvPr/>
        </p:nvSpPr>
        <p:spPr>
          <a:xfrm>
            <a:off x="50" y="4122750"/>
            <a:ext cx="9144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verpass"/>
                <a:ea typeface="Overpass"/>
                <a:cs typeface="Overpass"/>
                <a:sym typeface="Overpass"/>
              </a:rPr>
              <a:t>  Set and Check Policy:</a:t>
            </a:r>
            <a:r>
              <a:rPr lang="en" sz="1800">
                <a:latin typeface="Overpass"/>
                <a:ea typeface="Overpass"/>
                <a:cs typeface="Overpass"/>
                <a:sym typeface="Overpass"/>
              </a:rPr>
              <a:t> Open-ended, connection limits, rate limits, simple denials, lists</a:t>
            </a:r>
            <a:endParaRPr sz="1800">
              <a:latin typeface="Overpass"/>
              <a:ea typeface="Overpass"/>
              <a:cs typeface="Overpass"/>
              <a:sym typeface="Overpass"/>
            </a:endParaRPr>
          </a:p>
        </p:txBody>
      </p:sp>
      <p:grpSp>
        <p:nvGrpSpPr>
          <p:cNvPr id="671" name="Google Shape;671;p44"/>
          <p:cNvGrpSpPr/>
          <p:nvPr/>
        </p:nvGrpSpPr>
        <p:grpSpPr>
          <a:xfrm>
            <a:off x="1231800" y="731950"/>
            <a:ext cx="3633394" cy="2914774"/>
            <a:chOff x="358200" y="731950"/>
            <a:chExt cx="3633394" cy="2914774"/>
          </a:xfrm>
        </p:grpSpPr>
        <p:pic>
          <p:nvPicPr>
            <p:cNvPr id="672" name="Google Shape;672;p44"/>
            <p:cNvPicPr preferRelativeResize="0"/>
            <p:nvPr/>
          </p:nvPicPr>
          <p:blipFill>
            <a:blip r:embed="rId3">
              <a:alphaModFix/>
            </a:blip>
            <a:stretch>
              <a:fillRect/>
            </a:stretch>
          </p:blipFill>
          <p:spPr>
            <a:xfrm>
              <a:off x="358200" y="731950"/>
              <a:ext cx="3633394" cy="2914774"/>
            </a:xfrm>
            <a:prstGeom prst="rect">
              <a:avLst/>
            </a:prstGeom>
            <a:noFill/>
            <a:ln>
              <a:noFill/>
            </a:ln>
          </p:spPr>
        </p:pic>
        <p:grpSp>
          <p:nvGrpSpPr>
            <p:cNvPr id="673" name="Google Shape;673;p44"/>
            <p:cNvGrpSpPr/>
            <p:nvPr/>
          </p:nvGrpSpPr>
          <p:grpSpPr>
            <a:xfrm>
              <a:off x="663270" y="1917121"/>
              <a:ext cx="205500" cy="196500"/>
              <a:chOff x="5267920" y="1688521"/>
              <a:chExt cx="205500" cy="196500"/>
            </a:xfrm>
          </p:grpSpPr>
          <p:sp>
            <p:nvSpPr>
              <p:cNvPr id="674" name="Google Shape;674;p44"/>
              <p:cNvSpPr/>
              <p:nvPr/>
            </p:nvSpPr>
            <p:spPr>
              <a:xfrm>
                <a:off x="5267920" y="1688521"/>
                <a:ext cx="205500" cy="1965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44"/>
              <p:cNvPicPr preferRelativeResize="0"/>
              <p:nvPr/>
            </p:nvPicPr>
            <p:blipFill>
              <a:blip r:embed="rId4">
                <a:alphaModFix/>
              </a:blip>
              <a:stretch>
                <a:fillRect/>
              </a:stretch>
            </p:blipFill>
            <p:spPr>
              <a:xfrm>
                <a:off x="5294289" y="1710380"/>
                <a:ext cx="152769" cy="152769"/>
              </a:xfrm>
              <a:prstGeom prst="rect">
                <a:avLst/>
              </a:prstGeom>
              <a:noFill/>
              <a:ln>
                <a:noFill/>
              </a:ln>
            </p:spPr>
          </p:pic>
        </p:grpSp>
        <p:grpSp>
          <p:nvGrpSpPr>
            <p:cNvPr id="676" name="Google Shape;676;p44"/>
            <p:cNvGrpSpPr/>
            <p:nvPr/>
          </p:nvGrpSpPr>
          <p:grpSpPr>
            <a:xfrm>
              <a:off x="663270" y="2616546"/>
              <a:ext cx="205500" cy="196500"/>
              <a:chOff x="5267920" y="1688521"/>
              <a:chExt cx="205500" cy="196500"/>
            </a:xfrm>
          </p:grpSpPr>
          <p:sp>
            <p:nvSpPr>
              <p:cNvPr id="677" name="Google Shape;677;p44"/>
              <p:cNvSpPr/>
              <p:nvPr/>
            </p:nvSpPr>
            <p:spPr>
              <a:xfrm>
                <a:off x="5267920" y="1688521"/>
                <a:ext cx="205500" cy="196500"/>
              </a:xfrm>
              <a:prstGeom prst="rect">
                <a:avLst/>
              </a:prstGeom>
              <a:solidFill>
                <a:srgbClr val="3369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44"/>
              <p:cNvPicPr preferRelativeResize="0"/>
              <p:nvPr/>
            </p:nvPicPr>
            <p:blipFill>
              <a:blip r:embed="rId4">
                <a:alphaModFix/>
              </a:blip>
              <a:stretch>
                <a:fillRect/>
              </a:stretch>
            </p:blipFill>
            <p:spPr>
              <a:xfrm>
                <a:off x="5294289" y="1710380"/>
                <a:ext cx="152769" cy="152769"/>
              </a:xfrm>
              <a:prstGeom prst="rect">
                <a:avLst/>
              </a:prstGeom>
              <a:noFill/>
              <a:ln>
                <a:noFill/>
              </a:ln>
            </p:spPr>
          </p:pic>
        </p:grpSp>
      </p:grpSp>
      <p:sp>
        <p:nvSpPr>
          <p:cNvPr id="679" name="Google Shape;679;p44"/>
          <p:cNvSpPr txBox="1"/>
          <p:nvPr/>
        </p:nvSpPr>
        <p:spPr>
          <a:xfrm>
            <a:off x="4955700" y="2681975"/>
            <a:ext cx="41883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Exempt if:</a:t>
            </a:r>
            <a:endParaRPr sz="1200">
              <a:latin typeface="Overpass"/>
              <a:ea typeface="Overpass"/>
              <a:cs typeface="Overpass"/>
              <a:sym typeface="Overpass"/>
            </a:endParaRPr>
          </a:p>
          <a:p>
            <a:pPr indent="0" lvl="0" marL="0" rtl="0" algn="l">
              <a:spcBef>
                <a:spcPts val="0"/>
              </a:spcBef>
              <a:spcAft>
                <a:spcPts val="0"/>
              </a:spcAft>
              <a:buNone/>
            </a:pPr>
            <a:r>
              <a:rPr lang="en" sz="1000">
                <a:latin typeface="Source Code Pro"/>
                <a:ea typeface="Source Code Pro"/>
                <a:cs typeface="Source Code Pro"/>
                <a:sym typeface="Source Code Pro"/>
              </a:rPr>
              <a:t>match(request.headers["cookie"], "user=*") == false</a:t>
            </a:r>
            <a:endParaRPr sz="1000">
              <a:latin typeface="Source Code Pro"/>
              <a:ea typeface="Source Code Pro"/>
              <a:cs typeface="Source Code Pro"/>
              <a:sym typeface="Source Code Pro"/>
            </a:endParaRPr>
          </a:p>
        </p:txBody>
      </p:sp>
      <p:sp>
        <p:nvSpPr>
          <p:cNvPr id="680" name="Google Shape;680;p44"/>
          <p:cNvSpPr txBox="1"/>
          <p:nvPr/>
        </p:nvSpPr>
        <p:spPr>
          <a:xfrm>
            <a:off x="4955700" y="1154620"/>
            <a:ext cx="4188300" cy="14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Restrict</a:t>
            </a:r>
            <a:r>
              <a:rPr lang="en" sz="1200">
                <a:latin typeface="Overpass"/>
                <a:ea typeface="Overpass"/>
                <a:cs typeface="Overpass"/>
                <a:sym typeface="Overpass"/>
              </a:rPr>
              <a:t> to 2 requests per second per IP </a:t>
            </a:r>
            <a:r>
              <a:rPr lang="en" sz="1200">
                <a:latin typeface="Overpass"/>
                <a:ea typeface="Overpass"/>
                <a:cs typeface="Overpass"/>
                <a:sym typeface="Overpass"/>
              </a:rPr>
              <a:t>:</a:t>
            </a:r>
            <a:endParaRPr sz="1200">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quotas: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  - name: requestcount.quota.istio-system</a:t>
            </a:r>
            <a:endParaRPr sz="1000">
              <a:latin typeface="Source Code Pro"/>
              <a:ea typeface="Source Code Pro"/>
              <a:cs typeface="Source Code Pro"/>
              <a:sym typeface="Source Code Pro"/>
            </a:endParaRPr>
          </a:p>
          <a:p>
            <a:pPr indent="457200" lvl="0" marL="0" rtl="0" algn="l">
              <a:spcBef>
                <a:spcPts val="0"/>
              </a:spcBef>
              <a:spcAft>
                <a:spcPts val="0"/>
              </a:spcAft>
              <a:buNone/>
            </a:pPr>
            <a:r>
              <a:rPr lang="en" sz="1000">
                <a:latin typeface="Source Code Pro"/>
                <a:ea typeface="Source Code Pro"/>
                <a:cs typeface="Source Code Pro"/>
                <a:sym typeface="Source Code Pro"/>
              </a:rPr>
              <a:t>overrides:</a:t>
            </a:r>
            <a:endParaRPr sz="1000">
              <a:latin typeface="Source Code Pro"/>
              <a:ea typeface="Source Code Pro"/>
              <a:cs typeface="Source Code Pro"/>
              <a:sym typeface="Source Code Pro"/>
            </a:endParaRPr>
          </a:p>
          <a:p>
            <a:pPr indent="457200" lvl="0" marL="0" rtl="0" algn="l">
              <a:spcBef>
                <a:spcPts val="0"/>
              </a:spcBef>
              <a:spcAft>
                <a:spcPts val="0"/>
              </a:spcAft>
              <a:buNone/>
            </a:pPr>
            <a:r>
              <a:rPr lang="en" sz="1000">
                <a:latin typeface="Source Code Pro"/>
                <a:ea typeface="Source Code Pro"/>
                <a:cs typeface="Source Code Pro"/>
                <a:sym typeface="Source Code Pro"/>
              </a:rPr>
              <a:t>- dimensions:</a:t>
            </a:r>
            <a:endParaRPr sz="1000">
              <a:latin typeface="Source Code Pro"/>
              <a:ea typeface="Source Code Pro"/>
              <a:cs typeface="Source Code Pro"/>
              <a:sym typeface="Source Code Pro"/>
            </a:endParaRPr>
          </a:p>
          <a:p>
            <a:pPr indent="457200" lvl="0" marL="0" rtl="0" algn="l">
              <a:spcBef>
                <a:spcPts val="0"/>
              </a:spcBef>
              <a:spcAft>
                <a:spcPts val="0"/>
              </a:spcAft>
              <a:buNone/>
            </a:pPr>
            <a:r>
              <a:rPr lang="en" sz="1000">
                <a:latin typeface="Source Code Pro"/>
                <a:ea typeface="Source Code Pro"/>
                <a:cs typeface="Source Code Pro"/>
                <a:sym typeface="Source Code Pro"/>
              </a:rPr>
              <a:t>        destination: someservice</a:t>
            </a:r>
            <a:endParaRPr sz="1000">
              <a:latin typeface="Source Code Pro"/>
              <a:ea typeface="Source Code Pro"/>
              <a:cs typeface="Source Code Pro"/>
              <a:sym typeface="Source Code Pro"/>
            </a:endParaRPr>
          </a:p>
          <a:p>
            <a:pPr indent="457200" lvl="0" marL="0" rtl="0" algn="l">
              <a:spcBef>
                <a:spcPts val="0"/>
              </a:spcBef>
              <a:spcAft>
                <a:spcPts val="0"/>
              </a:spcAft>
              <a:buNone/>
            </a:pPr>
            <a:r>
              <a:rPr lang="en" sz="1000">
                <a:latin typeface="Source Code Pro"/>
                <a:ea typeface="Source Code Pro"/>
                <a:cs typeface="Source Code Pro"/>
                <a:sym typeface="Source Code Pro"/>
              </a:rPr>
              <a:t>      	  maxAmount: 2</a:t>
            </a:r>
            <a:endParaRPr sz="1000">
              <a:latin typeface="Source Code Pro"/>
              <a:ea typeface="Source Code Pro"/>
              <a:cs typeface="Source Code Pro"/>
              <a:sym typeface="Source Code Pro"/>
            </a:endParaRPr>
          </a:p>
        </p:txBody>
      </p:sp>
      <p:pic>
        <p:nvPicPr>
          <p:cNvPr id="681" name="Google Shape;681;p44"/>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45"/>
          <p:cNvSpPr/>
          <p:nvPr/>
        </p:nvSpPr>
        <p:spPr>
          <a:xfrm>
            <a:off x="0" y="4098475"/>
            <a:ext cx="9144000" cy="640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txBox="1"/>
          <p:nvPr/>
        </p:nvSpPr>
        <p:spPr>
          <a:xfrm>
            <a:off x="0" y="55825"/>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HOW CAN YOU </a:t>
            </a:r>
            <a:r>
              <a:rPr b="1" lang="en" sz="2400" u="sng">
                <a:latin typeface="Overpass"/>
                <a:ea typeface="Overpass"/>
                <a:cs typeface="Overpass"/>
                <a:sym typeface="Overpass"/>
              </a:rPr>
              <a:t>OBSERVE</a:t>
            </a:r>
            <a:r>
              <a:rPr b="1" lang="en" sz="2400">
                <a:latin typeface="Overpass"/>
                <a:ea typeface="Overpass"/>
                <a:cs typeface="Overpass"/>
                <a:sym typeface="Overpass"/>
              </a:rPr>
              <a:t>?</a:t>
            </a:r>
            <a:endParaRPr sz="2400">
              <a:latin typeface="Overpass"/>
              <a:ea typeface="Overpass"/>
              <a:cs typeface="Overpass"/>
              <a:sym typeface="Overpass"/>
            </a:endParaRPr>
          </a:p>
        </p:txBody>
      </p:sp>
      <p:sp>
        <p:nvSpPr>
          <p:cNvPr id="688" name="Google Shape;688;p45"/>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89" name="Google Shape;689;p45"/>
          <p:cNvSpPr txBox="1"/>
          <p:nvPr/>
        </p:nvSpPr>
        <p:spPr>
          <a:xfrm>
            <a:off x="358200" y="4186450"/>
            <a:ext cx="85644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verpass"/>
                <a:ea typeface="Overpass"/>
                <a:cs typeface="Overpass"/>
                <a:sym typeface="Overpass"/>
              </a:rPr>
              <a:t>Understand how your services are operating</a:t>
            </a:r>
            <a:r>
              <a:rPr lang="en" sz="1800">
                <a:latin typeface="Overpass"/>
                <a:ea typeface="Overpass"/>
                <a:cs typeface="Overpass"/>
                <a:sym typeface="Overpass"/>
              </a:rPr>
              <a:t>:  Metrics, tracing, network visibility</a:t>
            </a:r>
            <a:endParaRPr sz="1800">
              <a:latin typeface="Overpass"/>
              <a:ea typeface="Overpass"/>
              <a:cs typeface="Overpass"/>
              <a:sym typeface="Overpass"/>
            </a:endParaRPr>
          </a:p>
        </p:txBody>
      </p:sp>
      <p:pic>
        <p:nvPicPr>
          <p:cNvPr id="690" name="Google Shape;690;p45"/>
          <p:cNvPicPr preferRelativeResize="0"/>
          <p:nvPr/>
        </p:nvPicPr>
        <p:blipFill>
          <a:blip r:embed="rId3">
            <a:alphaModFix/>
          </a:blip>
          <a:stretch>
            <a:fillRect/>
          </a:stretch>
        </p:blipFill>
        <p:spPr>
          <a:xfrm>
            <a:off x="6283775" y="574127"/>
            <a:ext cx="2540947" cy="1892749"/>
          </a:xfrm>
          <a:prstGeom prst="rect">
            <a:avLst/>
          </a:prstGeom>
          <a:noFill/>
          <a:ln>
            <a:noFill/>
          </a:ln>
          <a:effectLst>
            <a:outerShdw blurRad="57150" rotWithShape="0" algn="bl" dir="5400000" dist="19050">
              <a:srgbClr val="000000">
                <a:alpha val="50000"/>
              </a:srgbClr>
            </a:outerShdw>
          </a:effectLst>
        </p:spPr>
      </p:pic>
      <p:pic>
        <p:nvPicPr>
          <p:cNvPr id="691" name="Google Shape;691;p45"/>
          <p:cNvPicPr preferRelativeResize="0"/>
          <p:nvPr/>
        </p:nvPicPr>
        <p:blipFill>
          <a:blip r:embed="rId4">
            <a:alphaModFix/>
          </a:blip>
          <a:stretch>
            <a:fillRect/>
          </a:stretch>
        </p:blipFill>
        <p:spPr>
          <a:xfrm>
            <a:off x="0" y="623125"/>
            <a:ext cx="5674400" cy="3237950"/>
          </a:xfrm>
          <a:prstGeom prst="rect">
            <a:avLst/>
          </a:prstGeom>
          <a:noFill/>
          <a:ln>
            <a:noFill/>
          </a:ln>
          <a:effectLst>
            <a:outerShdw blurRad="57150" rotWithShape="0" algn="bl" dir="5400000" dist="19050">
              <a:srgbClr val="000000">
                <a:alpha val="50000"/>
              </a:srgbClr>
            </a:outerShdw>
          </a:effectLst>
        </p:spPr>
      </p:pic>
      <p:pic>
        <p:nvPicPr>
          <p:cNvPr id="692" name="Google Shape;692;p45"/>
          <p:cNvPicPr preferRelativeResize="0"/>
          <p:nvPr/>
        </p:nvPicPr>
        <p:blipFill>
          <a:blip r:embed="rId5">
            <a:alphaModFix/>
          </a:blip>
          <a:stretch>
            <a:fillRect/>
          </a:stretch>
        </p:blipFill>
        <p:spPr>
          <a:xfrm>
            <a:off x="4456650" y="2578413"/>
            <a:ext cx="4589451" cy="1457500"/>
          </a:xfrm>
          <a:prstGeom prst="rect">
            <a:avLst/>
          </a:prstGeom>
          <a:noFill/>
          <a:ln>
            <a:noFill/>
          </a:ln>
          <a:effectLst>
            <a:outerShdw blurRad="57150" rotWithShape="0" algn="bl" dir="5400000" dist="19050">
              <a:srgbClr val="000000">
                <a:alpha val="50000"/>
              </a:srgbClr>
            </a:outerShdw>
          </a:effectLst>
        </p:spPr>
      </p:pic>
      <p:pic>
        <p:nvPicPr>
          <p:cNvPr id="693" name="Google Shape;693;p45"/>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46"/>
          <p:cNvSpPr txBox="1"/>
          <p:nvPr/>
        </p:nvSpPr>
        <p:spPr>
          <a:xfrm>
            <a:off x="516200" y="957475"/>
            <a:ext cx="7326000" cy="3647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0"/>
              </a:spcBef>
              <a:spcAft>
                <a:spcPts val="0"/>
              </a:spcAft>
              <a:buNone/>
            </a:pPr>
            <a:r>
              <a:rPr lang="en" sz="1800">
                <a:latin typeface="Overpass"/>
                <a:ea typeface="Overpass"/>
                <a:cs typeface="Overpass"/>
                <a:sym typeface="Overpass"/>
              </a:rPr>
              <a:t>Is</a:t>
            </a:r>
            <a:r>
              <a:rPr lang="en" sz="1800">
                <a:latin typeface="Overpass"/>
                <a:ea typeface="Overpass"/>
                <a:cs typeface="Overpass"/>
                <a:sym typeface="Overpass"/>
              </a:rPr>
              <a:t>tio 1.0!</a:t>
            </a:r>
            <a:endParaRPr sz="1800">
              <a:latin typeface="Overpass"/>
              <a:ea typeface="Overpass"/>
              <a:cs typeface="Overpass"/>
              <a:sym typeface="Overpass"/>
            </a:endParaRPr>
          </a:p>
          <a:p>
            <a:pPr indent="-330200" lvl="0" marL="457200" rtl="0" algn="l">
              <a:lnSpc>
                <a:spcPct val="112000"/>
              </a:lnSpc>
              <a:spcBef>
                <a:spcPts val="600"/>
              </a:spcBef>
              <a:spcAft>
                <a:spcPts val="0"/>
              </a:spcAft>
              <a:buClr>
                <a:srgbClr val="000000"/>
              </a:buClr>
              <a:buSzPts val="1600"/>
              <a:buFont typeface="Overpass"/>
              <a:buChar char="●"/>
            </a:pPr>
            <a:r>
              <a:rPr lang="en" sz="1600">
                <a:latin typeface="Overpass"/>
                <a:ea typeface="Overpass"/>
                <a:cs typeface="Overpass"/>
                <a:sym typeface="Overpass"/>
              </a:rPr>
              <a:t>After over a year of work, </a:t>
            </a:r>
            <a:endParaRPr sz="1600">
              <a:latin typeface="Overpass"/>
              <a:ea typeface="Overpass"/>
              <a:cs typeface="Overpass"/>
              <a:sym typeface="Overpass"/>
            </a:endParaRPr>
          </a:p>
          <a:p>
            <a:pPr indent="-330200" lvl="0" marL="457200" rtl="0" algn="l">
              <a:lnSpc>
                <a:spcPct val="112000"/>
              </a:lnSpc>
              <a:spcBef>
                <a:spcPts val="0"/>
              </a:spcBef>
              <a:spcAft>
                <a:spcPts val="0"/>
              </a:spcAft>
              <a:buClr>
                <a:srgbClr val="000000"/>
              </a:buClr>
              <a:buSzPts val="1600"/>
              <a:buFont typeface="Overpass"/>
              <a:buChar char="●"/>
            </a:pPr>
            <a:r>
              <a:rPr lang="en" sz="1600">
                <a:latin typeface="Overpass"/>
                <a:ea typeface="Overpass"/>
                <a:cs typeface="Overpass"/>
                <a:sym typeface="Overpass"/>
              </a:rPr>
              <a:t>~200 developers</a:t>
            </a:r>
            <a:endParaRPr sz="1600">
              <a:latin typeface="Overpass"/>
              <a:ea typeface="Overpass"/>
              <a:cs typeface="Overpass"/>
              <a:sym typeface="Overpass"/>
            </a:endParaRPr>
          </a:p>
          <a:p>
            <a:pPr indent="-330200" lvl="0" marL="457200" rtl="0" algn="l">
              <a:lnSpc>
                <a:spcPct val="112000"/>
              </a:lnSpc>
              <a:spcBef>
                <a:spcPts val="0"/>
              </a:spcBef>
              <a:spcAft>
                <a:spcPts val="0"/>
              </a:spcAft>
              <a:buClr>
                <a:srgbClr val="000000"/>
              </a:buClr>
              <a:buSzPts val="1600"/>
              <a:buFont typeface="Overpass"/>
              <a:buChar char="●"/>
            </a:pPr>
            <a:r>
              <a:rPr lang="en" sz="1600">
                <a:latin typeface="Overpass"/>
                <a:ea typeface="Overpass"/>
                <a:cs typeface="Overpass"/>
                <a:sym typeface="Overpass"/>
              </a:rPr>
              <a:t>Google, IBM, VMWare, Cisco, Red Hat, others...</a:t>
            </a:r>
            <a:endParaRPr sz="1600">
              <a:latin typeface="Overpass"/>
              <a:ea typeface="Overpass"/>
              <a:cs typeface="Overpass"/>
              <a:sym typeface="Overpass"/>
            </a:endParaRPr>
          </a:p>
          <a:p>
            <a:pPr indent="-330200" lvl="0" marL="457200" rtl="0" algn="l">
              <a:lnSpc>
                <a:spcPct val="112000"/>
              </a:lnSpc>
              <a:spcBef>
                <a:spcPts val="0"/>
              </a:spcBef>
              <a:spcAft>
                <a:spcPts val="0"/>
              </a:spcAft>
              <a:buClr>
                <a:srgbClr val="000000"/>
              </a:buClr>
              <a:buSzPts val="1600"/>
              <a:buFont typeface="Overpass"/>
              <a:buChar char="●"/>
            </a:pPr>
            <a:r>
              <a:rPr lang="en" sz="1600">
                <a:latin typeface="Overpass"/>
                <a:ea typeface="Overpass"/>
                <a:cs typeface="Overpass"/>
                <a:sym typeface="Overpass"/>
              </a:rPr>
              <a:t>Adaptors for many monitoring systems</a:t>
            </a:r>
            <a:endParaRPr sz="1600">
              <a:latin typeface="Overpass"/>
              <a:ea typeface="Overpass"/>
              <a:cs typeface="Overpass"/>
              <a:sym typeface="Overpass"/>
            </a:endParaRPr>
          </a:p>
          <a:p>
            <a:pPr indent="0" lvl="0" marL="0" rtl="0" algn="l">
              <a:lnSpc>
                <a:spcPct val="112000"/>
              </a:lnSpc>
              <a:spcBef>
                <a:spcPts val="600"/>
              </a:spcBef>
              <a:spcAft>
                <a:spcPts val="0"/>
              </a:spcAft>
              <a:buNone/>
            </a:pPr>
            <a:r>
              <a:t/>
            </a:r>
            <a:endParaRPr sz="1600">
              <a:latin typeface="Overpass"/>
              <a:ea typeface="Overpass"/>
              <a:cs typeface="Overpass"/>
              <a:sym typeface="Overpass"/>
            </a:endParaRPr>
          </a:p>
          <a:p>
            <a:pPr indent="0" lvl="0" marL="0" rtl="0" algn="l">
              <a:lnSpc>
                <a:spcPct val="112000"/>
              </a:lnSpc>
              <a:spcBef>
                <a:spcPts val="600"/>
              </a:spcBef>
              <a:spcAft>
                <a:spcPts val="0"/>
              </a:spcAft>
              <a:buNone/>
            </a:pPr>
            <a:r>
              <a:rPr lang="en" sz="1800">
                <a:solidFill>
                  <a:schemeClr val="dk1"/>
                </a:solidFill>
                <a:latin typeface="Overpass"/>
                <a:ea typeface="Overpass"/>
                <a:cs typeface="Overpass"/>
                <a:sym typeface="Overpass"/>
              </a:rPr>
              <a:t>Istio on OpenShift</a:t>
            </a:r>
            <a:endParaRPr sz="1800">
              <a:solidFill>
                <a:schemeClr val="dk1"/>
              </a:solidFill>
              <a:latin typeface="Overpass"/>
              <a:ea typeface="Overpass"/>
              <a:cs typeface="Overpass"/>
              <a:sym typeface="Overpass"/>
            </a:endParaRPr>
          </a:p>
          <a:p>
            <a:pPr indent="-342900" lvl="0" marL="457200" rtl="0" algn="l">
              <a:lnSpc>
                <a:spcPct val="112000"/>
              </a:lnSpc>
              <a:spcBef>
                <a:spcPts val="60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Available in Dev Preview today (3.10)</a:t>
            </a:r>
            <a:endParaRPr sz="1800">
              <a:solidFill>
                <a:schemeClr val="dk1"/>
              </a:solidFill>
              <a:latin typeface="Overpass"/>
              <a:ea typeface="Overpass"/>
              <a:cs typeface="Overpass"/>
              <a:sym typeface="Overpass"/>
            </a:endParaRPr>
          </a:p>
          <a:p>
            <a:pPr indent="-342900" lvl="0" marL="457200" rtl="0" algn="l">
              <a:lnSpc>
                <a:spcPct val="112000"/>
              </a:lnSpc>
              <a:spcBef>
                <a:spcPts val="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GA coming soon (4.1)</a:t>
            </a:r>
            <a:endParaRPr sz="1800">
              <a:solidFill>
                <a:schemeClr val="dk1"/>
              </a:solidFill>
              <a:latin typeface="Overpass"/>
              <a:ea typeface="Overpass"/>
              <a:cs typeface="Overpass"/>
              <a:sym typeface="Overpass"/>
            </a:endParaRPr>
          </a:p>
        </p:txBody>
      </p:sp>
      <p:sp>
        <p:nvSpPr>
          <p:cNvPr id="699" name="Google Shape;699;p46"/>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00" name="Google Shape;700;p46"/>
          <p:cNvSpPr txBox="1"/>
          <p:nvPr/>
        </p:nvSpPr>
        <p:spPr>
          <a:xfrm>
            <a:off x="0" y="3170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ISTIO AVAILABILITY</a:t>
            </a:r>
            <a:endParaRPr sz="2400">
              <a:latin typeface="Overpass"/>
              <a:ea typeface="Overpass"/>
              <a:cs typeface="Overpass"/>
              <a:sym typeface="Overpass"/>
            </a:endParaRPr>
          </a:p>
        </p:txBody>
      </p:sp>
      <p:pic>
        <p:nvPicPr>
          <p:cNvPr id="701" name="Google Shape;701;p46"/>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0"/>
          <p:cNvSpPr txBox="1"/>
          <p:nvPr>
            <p:ph idx="4294967295"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strike="sngStrike">
                <a:solidFill>
                  <a:srgbClr val="000000"/>
                </a:solidFill>
                <a:latin typeface="Overpass"/>
                <a:ea typeface="Overpass"/>
                <a:cs typeface="Overpass"/>
                <a:sym typeface="Overpass"/>
              </a:rPr>
              <a:t>MICROSERVICES</a:t>
            </a:r>
            <a:r>
              <a:rPr lang="en" sz="2400">
                <a:solidFill>
                  <a:srgbClr val="000000"/>
                </a:solidFill>
                <a:latin typeface="Overpass"/>
                <a:ea typeface="Overpass"/>
                <a:cs typeface="Overpass"/>
                <a:sym typeface="Overpass"/>
              </a:rPr>
              <a:t> ARCHITECTURE</a:t>
            </a:r>
            <a:endParaRPr sz="2400">
              <a:solidFill>
                <a:srgbClr val="000000"/>
              </a:solidFill>
              <a:latin typeface="Overpass"/>
              <a:ea typeface="Overpass"/>
              <a:cs typeface="Overpass"/>
              <a:sym typeface="Overpass"/>
            </a:endParaRPr>
          </a:p>
        </p:txBody>
      </p:sp>
      <p:sp>
        <p:nvSpPr>
          <p:cNvPr id="94" name="Google Shape;94;p20"/>
          <p:cNvSpPr/>
          <p:nvPr/>
        </p:nvSpPr>
        <p:spPr>
          <a:xfrm>
            <a:off x="5145271" y="219302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95" name="Google Shape;95;p20"/>
          <p:cNvSpPr/>
          <p:nvPr/>
        </p:nvSpPr>
        <p:spPr>
          <a:xfrm>
            <a:off x="5145272" y="188805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96" name="Google Shape;96;p20"/>
          <p:cNvSpPr/>
          <p:nvPr/>
        </p:nvSpPr>
        <p:spPr>
          <a:xfrm>
            <a:off x="515047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97" name="Google Shape;97;p20"/>
          <p:cNvSpPr/>
          <p:nvPr/>
        </p:nvSpPr>
        <p:spPr>
          <a:xfrm>
            <a:off x="515047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98" name="Google Shape;98;p20"/>
          <p:cNvSpPr/>
          <p:nvPr/>
        </p:nvSpPr>
        <p:spPr>
          <a:xfrm>
            <a:off x="7121230"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99" name="Google Shape;99;p20"/>
          <p:cNvSpPr/>
          <p:nvPr/>
        </p:nvSpPr>
        <p:spPr>
          <a:xfrm>
            <a:off x="7121231"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00" name="Google Shape;100;p20"/>
          <p:cNvSpPr/>
          <p:nvPr/>
        </p:nvSpPr>
        <p:spPr>
          <a:xfrm>
            <a:off x="712123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01" name="Google Shape;101;p20"/>
          <p:cNvSpPr/>
          <p:nvPr/>
        </p:nvSpPr>
        <p:spPr>
          <a:xfrm>
            <a:off x="712123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02" name="Google Shape;102;p20"/>
          <p:cNvSpPr/>
          <p:nvPr/>
        </p:nvSpPr>
        <p:spPr>
          <a:xfrm>
            <a:off x="6135860"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03" name="Google Shape;103;p20"/>
          <p:cNvSpPr/>
          <p:nvPr/>
        </p:nvSpPr>
        <p:spPr>
          <a:xfrm>
            <a:off x="613586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04" name="Google Shape;104;p20"/>
          <p:cNvSpPr/>
          <p:nvPr/>
        </p:nvSpPr>
        <p:spPr>
          <a:xfrm>
            <a:off x="5150491" y="3860689"/>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05" name="Google Shape;105;p20"/>
          <p:cNvSpPr/>
          <p:nvPr/>
        </p:nvSpPr>
        <p:spPr>
          <a:xfrm>
            <a:off x="5150491" y="3555722"/>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06" name="Google Shape;106;p20"/>
          <p:cNvSpPr/>
          <p:nvPr/>
        </p:nvSpPr>
        <p:spPr>
          <a:xfrm>
            <a:off x="6135841" y="30309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07" name="Google Shape;107;p20"/>
          <p:cNvSpPr/>
          <p:nvPr/>
        </p:nvSpPr>
        <p:spPr>
          <a:xfrm>
            <a:off x="6135842" y="27259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cxnSp>
        <p:nvCxnSpPr>
          <p:cNvPr id="108" name="Google Shape;108;p20"/>
          <p:cNvCxnSpPr/>
          <p:nvPr/>
        </p:nvCxnSpPr>
        <p:spPr>
          <a:xfrm>
            <a:off x="4178966" y="2974125"/>
            <a:ext cx="845400" cy="0"/>
          </a:xfrm>
          <a:prstGeom prst="straightConnector1">
            <a:avLst/>
          </a:prstGeom>
          <a:noFill/>
          <a:ln cap="flat" cmpd="sng" w="9525">
            <a:solidFill>
              <a:srgbClr val="000000"/>
            </a:solidFill>
            <a:prstDash val="solid"/>
            <a:round/>
            <a:headEnd len="med" w="med" type="none"/>
            <a:tailEnd len="med" w="med" type="triangle"/>
          </a:ln>
        </p:spPr>
      </p:cxnSp>
      <p:grpSp>
        <p:nvGrpSpPr>
          <p:cNvPr id="109" name="Google Shape;109;p20"/>
          <p:cNvGrpSpPr/>
          <p:nvPr/>
        </p:nvGrpSpPr>
        <p:grpSpPr>
          <a:xfrm>
            <a:off x="1237635" y="1811923"/>
            <a:ext cx="2777990" cy="2361179"/>
            <a:chOff x="902650" y="1911576"/>
            <a:chExt cx="1980600" cy="1683430"/>
          </a:xfrm>
        </p:grpSpPr>
        <p:sp>
          <p:nvSpPr>
            <p:cNvPr id="110" name="Google Shape;110;p20"/>
            <p:cNvSpPr/>
            <p:nvPr/>
          </p:nvSpPr>
          <p:spPr>
            <a:xfrm>
              <a:off x="902650" y="1911576"/>
              <a:ext cx="1980600" cy="1210800"/>
            </a:xfrm>
            <a:prstGeom prst="rect">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11" name="Google Shape;111;p20"/>
            <p:cNvSpPr/>
            <p:nvPr/>
          </p:nvSpPr>
          <p:spPr>
            <a:xfrm>
              <a:off x="902650" y="3115905"/>
              <a:ext cx="1980600" cy="479100"/>
            </a:xfrm>
            <a:prstGeom prst="rect">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Application Server</a:t>
              </a:r>
              <a:endParaRPr>
                <a:solidFill>
                  <a:srgbClr val="FFFFFF"/>
                </a:solidFill>
                <a:latin typeface="Overpass"/>
                <a:ea typeface="Overpass"/>
                <a:cs typeface="Overpass"/>
                <a:sym typeface="Overpass"/>
              </a:endParaRPr>
            </a:p>
          </p:txBody>
        </p:sp>
        <p:sp>
          <p:nvSpPr>
            <p:cNvPr id="112" name="Google Shape;112;p20"/>
            <p:cNvSpPr/>
            <p:nvPr/>
          </p:nvSpPr>
          <p:spPr>
            <a:xfrm>
              <a:off x="987863"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HTML</a:t>
              </a:r>
              <a:endParaRPr sz="800">
                <a:solidFill>
                  <a:srgbClr val="FFFFFF"/>
                </a:solidFill>
                <a:latin typeface="Overpass"/>
                <a:ea typeface="Overpass"/>
                <a:cs typeface="Overpass"/>
                <a:sym typeface="Overpass"/>
              </a:endParaRPr>
            </a:p>
          </p:txBody>
        </p:sp>
        <p:sp>
          <p:nvSpPr>
            <p:cNvPr id="113" name="Google Shape;113;p20"/>
            <p:cNvSpPr/>
            <p:nvPr/>
          </p:nvSpPr>
          <p:spPr>
            <a:xfrm>
              <a:off x="1604398"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Javascript</a:t>
              </a:r>
              <a:endParaRPr sz="800">
                <a:solidFill>
                  <a:srgbClr val="FFFFFF"/>
                </a:solidFill>
                <a:latin typeface="Overpass"/>
                <a:ea typeface="Overpass"/>
                <a:cs typeface="Overpass"/>
                <a:sym typeface="Overpass"/>
              </a:endParaRPr>
            </a:p>
          </p:txBody>
        </p:sp>
        <p:sp>
          <p:nvSpPr>
            <p:cNvPr id="114" name="Google Shape;114;p20"/>
            <p:cNvSpPr/>
            <p:nvPr/>
          </p:nvSpPr>
          <p:spPr>
            <a:xfrm>
              <a:off x="2220932"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Web</a:t>
              </a:r>
              <a:endParaRPr sz="800">
                <a:solidFill>
                  <a:srgbClr val="FFFFFF"/>
                </a:solidFill>
                <a:latin typeface="Overpass"/>
                <a:ea typeface="Overpass"/>
                <a:cs typeface="Overpass"/>
                <a:sym typeface="Overpass"/>
              </a:endParaRPr>
            </a:p>
          </p:txBody>
        </p:sp>
        <p:sp>
          <p:nvSpPr>
            <p:cNvPr id="115" name="Google Shape;115;p20"/>
            <p:cNvSpPr/>
            <p:nvPr/>
          </p:nvSpPr>
          <p:spPr>
            <a:xfrm>
              <a:off x="222093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16" name="Google Shape;116;p20"/>
            <p:cNvSpPr/>
            <p:nvPr/>
          </p:nvSpPr>
          <p:spPr>
            <a:xfrm>
              <a:off x="1604398"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17" name="Google Shape;117;p20"/>
            <p:cNvSpPr/>
            <p:nvPr/>
          </p:nvSpPr>
          <p:spPr>
            <a:xfrm>
              <a:off x="987863"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18" name="Google Shape;118;p20"/>
            <p:cNvSpPr/>
            <p:nvPr/>
          </p:nvSpPr>
          <p:spPr>
            <a:xfrm>
              <a:off x="987863"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19" name="Google Shape;119;p20"/>
            <p:cNvSpPr/>
            <p:nvPr/>
          </p:nvSpPr>
          <p:spPr>
            <a:xfrm>
              <a:off x="1604398"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20" name="Google Shape;120;p20"/>
            <p:cNvSpPr/>
            <p:nvPr/>
          </p:nvSpPr>
          <p:spPr>
            <a:xfrm>
              <a:off x="222093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p:txBody>
        </p:sp>
        <p:sp>
          <p:nvSpPr>
            <p:cNvPr id="121" name="Google Shape;121;p20"/>
            <p:cNvSpPr/>
            <p:nvPr/>
          </p:nvSpPr>
          <p:spPr>
            <a:xfrm>
              <a:off x="987863" y="2803648"/>
              <a:ext cx="18099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Data Access</a:t>
              </a:r>
              <a:endParaRPr sz="800">
                <a:solidFill>
                  <a:srgbClr val="FFFFFF"/>
                </a:solidFill>
                <a:latin typeface="Overpass"/>
                <a:ea typeface="Overpass"/>
                <a:cs typeface="Overpass"/>
                <a:sym typeface="Overpass"/>
              </a:endParaRPr>
            </a:p>
          </p:txBody>
        </p:sp>
      </p:grpSp>
      <p:sp>
        <p:nvSpPr>
          <p:cNvPr id="122" name="Google Shape;122;p20"/>
          <p:cNvSpPr txBox="1"/>
          <p:nvPr/>
        </p:nvSpPr>
        <p:spPr>
          <a:xfrm>
            <a:off x="1617200" y="466150"/>
            <a:ext cx="29883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80000"/>
                </a:solidFill>
                <a:latin typeface="Overpass"/>
                <a:ea typeface="Overpass"/>
                <a:cs typeface="Overpass"/>
                <a:sym typeface="Overpass"/>
              </a:rPr>
              <a:t>DISTRIBUTED</a:t>
            </a:r>
            <a:endParaRPr sz="1800">
              <a:solidFill>
                <a:srgbClr val="980000"/>
              </a:solidFill>
              <a:latin typeface="Overpass"/>
              <a:ea typeface="Overpass"/>
              <a:cs typeface="Overpass"/>
              <a:sym typeface="Overpass"/>
            </a:endParaRPr>
          </a:p>
        </p:txBody>
      </p:sp>
      <p:sp>
        <p:nvSpPr>
          <p:cNvPr id="123" name="Google Shape;123;p20"/>
          <p:cNvSpPr/>
          <p:nvPr/>
        </p:nvSpPr>
        <p:spPr>
          <a:xfrm>
            <a:off x="7121230"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24" name="Google Shape;124;p20"/>
          <p:cNvSpPr/>
          <p:nvPr/>
        </p:nvSpPr>
        <p:spPr>
          <a:xfrm>
            <a:off x="7121231"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25" name="Google Shape;125;p20"/>
          <p:cNvSpPr/>
          <p:nvPr/>
        </p:nvSpPr>
        <p:spPr>
          <a:xfrm>
            <a:off x="6135841" y="2192745"/>
            <a:ext cx="827700" cy="3123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126" name="Google Shape;126;p20"/>
          <p:cNvSpPr/>
          <p:nvPr/>
        </p:nvSpPr>
        <p:spPr>
          <a:xfrm>
            <a:off x="6135842" y="1887778"/>
            <a:ext cx="827700" cy="312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27" name="Google Shape;127;p20"/>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0"/>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47"/>
          <p:cNvSpPr txBox="1"/>
          <p:nvPr/>
        </p:nvSpPr>
        <p:spPr>
          <a:xfrm>
            <a:off x="516200" y="957475"/>
            <a:ext cx="7326000" cy="3647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0"/>
              </a:spcBef>
              <a:spcAft>
                <a:spcPts val="0"/>
              </a:spcAft>
              <a:buNone/>
            </a:pPr>
            <a:r>
              <a:rPr lang="en" sz="1800">
                <a:solidFill>
                  <a:schemeClr val="dk1"/>
                </a:solidFill>
                <a:latin typeface="Overpass"/>
                <a:ea typeface="Overpass"/>
                <a:cs typeface="Overpass"/>
                <a:sym typeface="Overpass"/>
              </a:rPr>
              <a:t>Istio on OpenShift</a:t>
            </a:r>
            <a:endParaRPr sz="1800">
              <a:solidFill>
                <a:schemeClr val="dk1"/>
              </a:solidFill>
              <a:latin typeface="Overpass"/>
              <a:ea typeface="Overpass"/>
              <a:cs typeface="Overpass"/>
              <a:sym typeface="Overpass"/>
            </a:endParaRPr>
          </a:p>
          <a:p>
            <a:pPr indent="-342900" lvl="0" marL="457200" rtl="0" algn="l">
              <a:lnSpc>
                <a:spcPct val="112000"/>
              </a:lnSpc>
              <a:spcBef>
                <a:spcPts val="60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Available in Dev Preview today (3.10)</a:t>
            </a:r>
            <a:endParaRPr sz="1800">
              <a:solidFill>
                <a:schemeClr val="dk1"/>
              </a:solidFill>
              <a:latin typeface="Overpass"/>
              <a:ea typeface="Overpass"/>
              <a:cs typeface="Overpass"/>
              <a:sym typeface="Overpass"/>
            </a:endParaRPr>
          </a:p>
          <a:p>
            <a:pPr indent="-342900" lvl="0" marL="457200" rtl="0" algn="l">
              <a:lnSpc>
                <a:spcPct val="112000"/>
              </a:lnSpc>
              <a:spcBef>
                <a:spcPts val="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GA coming soon (4.1)</a:t>
            </a:r>
            <a:endParaRPr sz="1800">
              <a:solidFill>
                <a:schemeClr val="dk1"/>
              </a:solidFill>
              <a:latin typeface="Overpass"/>
              <a:ea typeface="Overpass"/>
              <a:cs typeface="Overpass"/>
              <a:sym typeface="Overpass"/>
            </a:endParaRPr>
          </a:p>
          <a:p>
            <a:pPr indent="-342900" lvl="0" marL="457200" rtl="0" algn="l">
              <a:lnSpc>
                <a:spcPct val="112000"/>
              </a:lnSpc>
              <a:spcBef>
                <a:spcPts val="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I</a:t>
            </a:r>
            <a:r>
              <a:rPr lang="en" sz="1800">
                <a:solidFill>
                  <a:schemeClr val="dk1"/>
                </a:solidFill>
                <a:latin typeface="Overpass"/>
                <a:ea typeface="Overpass"/>
                <a:cs typeface="Overpass"/>
                <a:sym typeface="Overpass"/>
              </a:rPr>
              <a:t>stio is an “operator first product” (using Operator Framework)</a:t>
            </a:r>
            <a:endParaRPr sz="1800">
              <a:solidFill>
                <a:schemeClr val="dk1"/>
              </a:solidFill>
              <a:latin typeface="Overpass"/>
              <a:ea typeface="Overpass"/>
              <a:cs typeface="Overpass"/>
              <a:sym typeface="Overpass"/>
            </a:endParaRPr>
          </a:p>
          <a:p>
            <a:pPr indent="-342900" lvl="1" marL="914400" rtl="0" algn="l">
              <a:lnSpc>
                <a:spcPct val="112000"/>
              </a:lnSpc>
              <a:spcBef>
                <a:spcPts val="0"/>
              </a:spcBef>
              <a:spcAft>
                <a:spcPts val="0"/>
              </a:spcAft>
              <a:buClr>
                <a:schemeClr val="dk1"/>
              </a:buClr>
              <a:buSzPts val="1800"/>
              <a:buFont typeface="Overpass"/>
              <a:buChar char="○"/>
            </a:pPr>
            <a:r>
              <a:rPr lang="en" sz="1800" u="sng">
                <a:solidFill>
                  <a:srgbClr val="1155CC"/>
                </a:solidFill>
                <a:latin typeface="Overpass"/>
                <a:ea typeface="Overpass"/>
                <a:cs typeface="Overpass"/>
                <a:sym typeface="Overpass"/>
                <a:hlinkClick r:id="rId3"/>
              </a:rPr>
              <a:t>https://github.com/Maistra/istio-operator</a:t>
            </a:r>
            <a:endParaRPr sz="1800">
              <a:solidFill>
                <a:schemeClr val="dk1"/>
              </a:solidFill>
              <a:latin typeface="Overpass"/>
              <a:ea typeface="Overpass"/>
              <a:cs typeface="Overpass"/>
              <a:sym typeface="Overpass"/>
            </a:endParaRPr>
          </a:p>
          <a:p>
            <a:pPr indent="-342900" lvl="1" marL="914400" rtl="0" algn="l">
              <a:lnSpc>
                <a:spcPct val="112000"/>
              </a:lnSpc>
              <a:spcBef>
                <a:spcPts val="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The operator manages the install (eventually updates)</a:t>
            </a:r>
            <a:endParaRPr sz="1800">
              <a:solidFill>
                <a:schemeClr val="dk1"/>
              </a:solidFill>
              <a:latin typeface="Overpass"/>
              <a:ea typeface="Overpass"/>
              <a:cs typeface="Overpass"/>
              <a:sym typeface="Overpass"/>
            </a:endParaRPr>
          </a:p>
          <a:p>
            <a:pPr indent="-342900" lvl="1" marL="914400" rtl="0" algn="l">
              <a:lnSpc>
                <a:spcPct val="112000"/>
              </a:lnSpc>
              <a:spcBef>
                <a:spcPts val="0"/>
              </a:spcBef>
              <a:spcAft>
                <a:spcPts val="0"/>
              </a:spcAft>
              <a:buClr>
                <a:schemeClr val="dk1"/>
              </a:buClr>
              <a:buSzPts val="1800"/>
              <a:buFont typeface="Overpass"/>
              <a:buChar char="○"/>
            </a:pPr>
            <a:r>
              <a:rPr lang="en" sz="1800">
                <a:solidFill>
                  <a:schemeClr val="dk1"/>
                </a:solidFill>
                <a:latin typeface="Overpass"/>
                <a:ea typeface="Overpass"/>
                <a:cs typeface="Overpass"/>
                <a:sym typeface="Overpass"/>
              </a:rPr>
              <a:t>Istio is delivered as </a:t>
            </a:r>
            <a:r>
              <a:rPr i="1" lang="en" sz="1800">
                <a:solidFill>
                  <a:schemeClr val="dk1"/>
                </a:solidFill>
                <a:latin typeface="Overpass"/>
                <a:ea typeface="Overpass"/>
                <a:cs typeface="Overpass"/>
                <a:sym typeface="Overpass"/>
              </a:rPr>
              <a:t>containers, </a:t>
            </a:r>
            <a:r>
              <a:rPr b="1" lang="en" sz="1800">
                <a:solidFill>
                  <a:schemeClr val="dk1"/>
                </a:solidFill>
                <a:latin typeface="Overpass"/>
                <a:ea typeface="Overpass"/>
                <a:cs typeface="Overpass"/>
                <a:sym typeface="Overpass"/>
              </a:rPr>
              <a:t>not</a:t>
            </a:r>
            <a:r>
              <a:rPr lang="en" sz="1800">
                <a:solidFill>
                  <a:schemeClr val="dk1"/>
                </a:solidFill>
                <a:latin typeface="Overpass"/>
                <a:ea typeface="Overpass"/>
                <a:cs typeface="Overpass"/>
                <a:sym typeface="Overpass"/>
              </a:rPr>
              <a:t> RPMs</a:t>
            </a:r>
            <a:endParaRPr sz="1800">
              <a:solidFill>
                <a:schemeClr val="dk1"/>
              </a:solidFill>
              <a:latin typeface="Overpass"/>
              <a:ea typeface="Overpass"/>
              <a:cs typeface="Overpass"/>
              <a:sym typeface="Overpass"/>
            </a:endParaRPr>
          </a:p>
        </p:txBody>
      </p:sp>
      <p:sp>
        <p:nvSpPr>
          <p:cNvPr id="707" name="Google Shape;707;p47"/>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08" name="Google Shape;708;p47"/>
          <p:cNvSpPr txBox="1"/>
          <p:nvPr/>
        </p:nvSpPr>
        <p:spPr>
          <a:xfrm>
            <a:off x="0" y="317050"/>
            <a:ext cx="9144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Overpass"/>
              <a:buNone/>
            </a:pPr>
            <a:r>
              <a:rPr b="1" lang="en" sz="2400">
                <a:latin typeface="Overpass"/>
                <a:ea typeface="Overpass"/>
                <a:cs typeface="Overpass"/>
                <a:sym typeface="Overpass"/>
              </a:rPr>
              <a:t>ISTIO ON OPENSHIFT</a:t>
            </a:r>
            <a:endParaRPr sz="2400">
              <a:latin typeface="Overpass"/>
              <a:ea typeface="Overpass"/>
              <a:cs typeface="Overpass"/>
              <a:sym typeface="Overpass"/>
            </a:endParaRPr>
          </a:p>
        </p:txBody>
      </p:sp>
      <p:pic>
        <p:nvPicPr>
          <p:cNvPr id="709" name="Google Shape;709;p47"/>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48"/>
          <p:cNvSpPr txBox="1"/>
          <p:nvPr/>
        </p:nvSpPr>
        <p:spPr>
          <a:xfrm>
            <a:off x="0" y="1291350"/>
            <a:ext cx="9144000" cy="266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600"/>
              <a:buFont typeface="Overpass"/>
              <a:buNone/>
            </a:pPr>
            <a:r>
              <a:rPr b="1" i="0" lang="en" sz="3600" u="none" cap="none" strike="noStrike">
                <a:solidFill>
                  <a:srgbClr val="FFFFFF"/>
                </a:solidFill>
                <a:latin typeface="Overpass"/>
                <a:ea typeface="Overpass"/>
                <a:cs typeface="Overpass"/>
                <a:sym typeface="Overpass"/>
              </a:rPr>
              <a:t>TRY IT YOURSELF</a:t>
            </a:r>
            <a:endParaRPr b="1" i="0" sz="3600" u="none" cap="none" strike="noStrike">
              <a:solidFill>
                <a:srgbClr val="FFFFFF"/>
              </a:solidFill>
              <a:latin typeface="Overpass"/>
              <a:ea typeface="Overpass"/>
              <a:cs typeface="Overpass"/>
              <a:sym typeface="Overpass"/>
            </a:endParaRPr>
          </a:p>
          <a:p>
            <a:pPr indent="0" lvl="0" marL="0" marR="0" rtl="0" algn="l">
              <a:lnSpc>
                <a:spcPct val="100000"/>
              </a:lnSpc>
              <a:spcBef>
                <a:spcPts val="0"/>
              </a:spcBef>
              <a:spcAft>
                <a:spcPts val="0"/>
              </a:spcAft>
              <a:buClr>
                <a:srgbClr val="FFFFFF"/>
              </a:buClr>
              <a:buSzPts val="3600"/>
              <a:buFont typeface="Overpass"/>
              <a:buNone/>
            </a:pPr>
            <a:r>
              <a:t/>
            </a:r>
            <a:endParaRPr b="1" sz="24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SzPts val="3600"/>
              <a:buFont typeface="Overpass"/>
              <a:buNone/>
            </a:pPr>
            <a:r>
              <a:rPr b="1" lang="en" sz="2400" u="sng">
                <a:solidFill>
                  <a:srgbClr val="FFFFFF"/>
                </a:solidFill>
                <a:latin typeface="Overpass"/>
                <a:ea typeface="Overpass"/>
                <a:cs typeface="Overpass"/>
                <a:sym typeface="Overpass"/>
                <a:hlinkClick r:id="rId4"/>
              </a:rPr>
              <a:t>https://learn.openshift.com/servicemesh/</a:t>
            </a:r>
            <a:endParaRPr b="1" sz="24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SzPts val="3600"/>
              <a:buFont typeface="Overpass"/>
              <a:buNone/>
            </a:pPr>
            <a:r>
              <a:t/>
            </a:r>
            <a:endParaRPr b="1" sz="2400">
              <a:solidFill>
                <a:srgbClr val="FFFFFF"/>
              </a:solidFill>
              <a:latin typeface="Overpass"/>
              <a:ea typeface="Overpass"/>
              <a:cs typeface="Overpass"/>
              <a:sym typeface="Overpass"/>
            </a:endParaRPr>
          </a:p>
        </p:txBody>
      </p:sp>
      <p:sp>
        <p:nvSpPr>
          <p:cNvPr id="715" name="Google Shape;715;p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6" name="Google Shape;716;p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34" name="Google Shape;134;p21"/>
          <p:cNvSpPr txBox="1"/>
          <p:nvPr/>
        </p:nvSpPr>
        <p:spPr>
          <a:xfrm>
            <a:off x="826650" y="0"/>
            <a:ext cx="7490700" cy="825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DISTRIBUTED COMPUTING CHALLENGES</a:t>
            </a:r>
            <a:endParaRPr b="1" sz="2400">
              <a:solidFill>
                <a:srgbClr val="000000"/>
              </a:solidFill>
              <a:latin typeface="Overpass"/>
              <a:ea typeface="Overpass"/>
              <a:cs typeface="Overpass"/>
              <a:sym typeface="Overpass"/>
            </a:endParaRPr>
          </a:p>
        </p:txBody>
      </p:sp>
      <p:sp>
        <p:nvSpPr>
          <p:cNvPr id="135" name="Google Shape;135;p21"/>
          <p:cNvSpPr txBox="1"/>
          <p:nvPr/>
        </p:nvSpPr>
        <p:spPr>
          <a:xfrm>
            <a:off x="979025" y="948025"/>
            <a:ext cx="4924500" cy="26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rgbClr val="000000"/>
                </a:solidFill>
                <a:latin typeface="Overpass"/>
                <a:ea typeface="Overpass"/>
                <a:cs typeface="Overpass"/>
                <a:sym typeface="Overpass"/>
              </a:rPr>
              <a:t>Fallacies of Distributed Computing</a:t>
            </a:r>
            <a:endParaRPr sz="1800">
              <a:solidFill>
                <a:srgbClr val="000000"/>
              </a:solidFill>
              <a:latin typeface="Overpass"/>
              <a:ea typeface="Overpass"/>
              <a:cs typeface="Overpass"/>
              <a:sym typeface="Overpass"/>
            </a:endParaRPr>
          </a:p>
          <a:p>
            <a:pPr indent="-342900" lvl="0" marL="457200" rtl="0" algn="l">
              <a:lnSpc>
                <a:spcPct val="115000"/>
              </a:lnSpc>
              <a:spcBef>
                <a:spcPts val="60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The network is reliable.</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Latency is zero.</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Bandwidth is infinite.</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The network is secure.</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Topology doesn't change.</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There is one administrator.</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Transport cost is zero.</a:t>
            </a:r>
            <a:endParaRPr sz="1800">
              <a:solidFill>
                <a:srgbClr val="000000"/>
              </a:solidFill>
              <a:latin typeface="Overpass"/>
              <a:ea typeface="Overpass"/>
              <a:cs typeface="Overpass"/>
              <a:sym typeface="Overpass"/>
            </a:endParaRPr>
          </a:p>
          <a:p>
            <a:pPr indent="-342900" lvl="0" marL="457200" rtl="0" algn="l">
              <a:lnSpc>
                <a:spcPct val="115000"/>
              </a:lnSpc>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The network is homogeneous.</a:t>
            </a:r>
            <a:endParaRPr sz="1800">
              <a:solidFill>
                <a:srgbClr val="000000"/>
              </a:solidFill>
              <a:latin typeface="Overpass"/>
              <a:ea typeface="Overpass"/>
              <a:cs typeface="Overpass"/>
              <a:sym typeface="Overpass"/>
            </a:endParaRPr>
          </a:p>
        </p:txBody>
      </p:sp>
      <p:sp>
        <p:nvSpPr>
          <p:cNvPr id="136" name="Google Shape;136;p21"/>
          <p:cNvSpPr txBox="1"/>
          <p:nvPr/>
        </p:nvSpPr>
        <p:spPr>
          <a:xfrm>
            <a:off x="1869300" y="4207600"/>
            <a:ext cx="5405400" cy="56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wikipedia.org/wiki/Fallacies_of_distributed_computing</a:t>
            </a:r>
            <a:endParaRPr>
              <a:solidFill>
                <a:srgbClr val="B7B7B7"/>
              </a:solidFill>
            </a:endParaRPr>
          </a:p>
        </p:txBody>
      </p:sp>
      <p:pic>
        <p:nvPicPr>
          <p:cNvPr id="137" name="Google Shape;137;p21"/>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idx="4294967295" type="title"/>
          </p:nvPr>
        </p:nvSpPr>
        <p:spPr>
          <a:xfrm>
            <a:off x="826650" y="0"/>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DISTRIBUTED ARCHITECTURE</a:t>
            </a:r>
            <a:endParaRPr sz="2400">
              <a:latin typeface="Overpass"/>
              <a:ea typeface="Overpass"/>
              <a:cs typeface="Overpass"/>
              <a:sym typeface="Overpass"/>
            </a:endParaRPr>
          </a:p>
        </p:txBody>
      </p:sp>
      <p:sp>
        <p:nvSpPr>
          <p:cNvPr id="143" name="Google Shape;143;p22"/>
          <p:cNvSpPr/>
          <p:nvPr/>
        </p:nvSpPr>
        <p:spPr>
          <a:xfrm>
            <a:off x="41217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4" name="Google Shape;144;p22"/>
          <p:cNvSpPr/>
          <p:nvPr/>
        </p:nvSpPr>
        <p:spPr>
          <a:xfrm>
            <a:off x="61410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5" name="Google Shape;145;p22"/>
          <p:cNvSpPr/>
          <p:nvPr/>
        </p:nvSpPr>
        <p:spPr>
          <a:xfrm>
            <a:off x="2102475" y="1543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6" name="Google Shape;146;p22"/>
          <p:cNvSpPr/>
          <p:nvPr/>
        </p:nvSpPr>
        <p:spPr>
          <a:xfrm>
            <a:off x="41217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7" name="Google Shape;147;p22"/>
          <p:cNvSpPr/>
          <p:nvPr/>
        </p:nvSpPr>
        <p:spPr>
          <a:xfrm>
            <a:off x="61410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8" name="Google Shape;148;p22"/>
          <p:cNvSpPr/>
          <p:nvPr/>
        </p:nvSpPr>
        <p:spPr>
          <a:xfrm>
            <a:off x="2102475" y="2686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49" name="Google Shape;149;p22"/>
          <p:cNvSpPr/>
          <p:nvPr/>
        </p:nvSpPr>
        <p:spPr>
          <a:xfrm>
            <a:off x="41217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50" name="Google Shape;150;p22"/>
          <p:cNvSpPr/>
          <p:nvPr/>
        </p:nvSpPr>
        <p:spPr>
          <a:xfrm>
            <a:off x="61410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151" name="Google Shape;151;p22"/>
          <p:cNvSpPr/>
          <p:nvPr/>
        </p:nvSpPr>
        <p:spPr>
          <a:xfrm>
            <a:off x="2102475" y="3829489"/>
            <a:ext cx="827700" cy="6054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cxnSp>
        <p:nvCxnSpPr>
          <p:cNvPr id="152" name="Google Shape;152;p22"/>
          <p:cNvCxnSpPr>
            <a:stCxn id="143" idx="2"/>
            <a:endCxn id="146" idx="0"/>
          </p:cNvCxnSpPr>
          <p:nvPr/>
        </p:nvCxnSpPr>
        <p:spPr>
          <a:xfrm>
            <a:off x="4535625" y="2148889"/>
            <a:ext cx="0" cy="5376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2"/>
          <p:cNvCxnSpPr>
            <a:stCxn id="146" idx="1"/>
            <a:endCxn id="148" idx="3"/>
          </p:cNvCxnSpPr>
          <p:nvPr/>
        </p:nvCxnSpPr>
        <p:spPr>
          <a:xfrm rot="10800000">
            <a:off x="2930175" y="2989189"/>
            <a:ext cx="11916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2"/>
          <p:cNvCxnSpPr>
            <a:stCxn id="146" idx="3"/>
            <a:endCxn id="147" idx="1"/>
          </p:cNvCxnSpPr>
          <p:nvPr/>
        </p:nvCxnSpPr>
        <p:spPr>
          <a:xfrm>
            <a:off x="4949475" y="2989189"/>
            <a:ext cx="1191600" cy="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22"/>
          <p:cNvCxnSpPr>
            <a:stCxn id="146" idx="2"/>
            <a:endCxn id="149" idx="0"/>
          </p:cNvCxnSpPr>
          <p:nvPr/>
        </p:nvCxnSpPr>
        <p:spPr>
          <a:xfrm>
            <a:off x="4535625" y="3291889"/>
            <a:ext cx="0" cy="5376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22"/>
          <p:cNvCxnSpPr>
            <a:stCxn id="145" idx="2"/>
            <a:endCxn id="148" idx="0"/>
          </p:cNvCxnSpPr>
          <p:nvPr/>
        </p:nvCxnSpPr>
        <p:spPr>
          <a:xfrm>
            <a:off x="2516325" y="2148889"/>
            <a:ext cx="0" cy="537600"/>
          </a:xfrm>
          <a:prstGeom prst="straightConnector1">
            <a:avLst/>
          </a:prstGeom>
          <a:noFill/>
          <a:ln cap="flat" cmpd="sng" w="9525">
            <a:solidFill>
              <a:schemeClr val="dk2"/>
            </a:solidFill>
            <a:prstDash val="solid"/>
            <a:round/>
            <a:headEnd len="med" w="med" type="triangle"/>
            <a:tailEnd len="med" w="med" type="none"/>
          </a:ln>
        </p:spPr>
      </p:cxnSp>
      <p:cxnSp>
        <p:nvCxnSpPr>
          <p:cNvPr id="157" name="Google Shape;157;p22"/>
          <p:cNvCxnSpPr>
            <a:stCxn id="145" idx="3"/>
            <a:endCxn id="143" idx="1"/>
          </p:cNvCxnSpPr>
          <p:nvPr/>
        </p:nvCxnSpPr>
        <p:spPr>
          <a:xfrm>
            <a:off x="2930175" y="1846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2"/>
          <p:cNvCxnSpPr>
            <a:stCxn id="143" idx="3"/>
            <a:endCxn id="144" idx="1"/>
          </p:cNvCxnSpPr>
          <p:nvPr/>
        </p:nvCxnSpPr>
        <p:spPr>
          <a:xfrm>
            <a:off x="4949475" y="1846189"/>
            <a:ext cx="1191600" cy="0"/>
          </a:xfrm>
          <a:prstGeom prst="straightConnector1">
            <a:avLst/>
          </a:prstGeom>
          <a:noFill/>
          <a:ln cap="flat" cmpd="sng" w="9525">
            <a:solidFill>
              <a:schemeClr val="dk2"/>
            </a:solidFill>
            <a:prstDash val="solid"/>
            <a:round/>
            <a:headEnd len="med" w="med" type="triangle"/>
            <a:tailEnd len="med" w="med" type="none"/>
          </a:ln>
        </p:spPr>
      </p:cxnSp>
      <p:cxnSp>
        <p:nvCxnSpPr>
          <p:cNvPr id="159" name="Google Shape;159;p22"/>
          <p:cNvCxnSpPr>
            <a:stCxn id="144" idx="2"/>
            <a:endCxn id="147" idx="0"/>
          </p:cNvCxnSpPr>
          <p:nvPr/>
        </p:nvCxnSpPr>
        <p:spPr>
          <a:xfrm>
            <a:off x="6554925" y="2148889"/>
            <a:ext cx="0" cy="5376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2"/>
          <p:cNvCxnSpPr>
            <a:stCxn id="147" idx="2"/>
            <a:endCxn id="150" idx="0"/>
          </p:cNvCxnSpPr>
          <p:nvPr/>
        </p:nvCxnSpPr>
        <p:spPr>
          <a:xfrm>
            <a:off x="6554925" y="3291889"/>
            <a:ext cx="0" cy="5376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2"/>
          <p:cNvCxnSpPr>
            <a:stCxn id="148" idx="2"/>
            <a:endCxn id="151" idx="0"/>
          </p:cNvCxnSpPr>
          <p:nvPr/>
        </p:nvCxnSpPr>
        <p:spPr>
          <a:xfrm>
            <a:off x="2516325" y="3291889"/>
            <a:ext cx="0" cy="537600"/>
          </a:xfrm>
          <a:prstGeom prst="straightConnector1">
            <a:avLst/>
          </a:prstGeom>
          <a:noFill/>
          <a:ln cap="flat" cmpd="sng" w="9525">
            <a:solidFill>
              <a:schemeClr val="dk2"/>
            </a:solidFill>
            <a:prstDash val="solid"/>
            <a:round/>
            <a:headEnd len="med" w="med" type="triangle"/>
            <a:tailEnd len="med" w="med" type="none"/>
          </a:ln>
        </p:spPr>
      </p:cxnSp>
      <p:cxnSp>
        <p:nvCxnSpPr>
          <p:cNvPr id="162" name="Google Shape;162;p22"/>
          <p:cNvCxnSpPr>
            <a:stCxn id="151" idx="3"/>
            <a:endCxn id="149" idx="1"/>
          </p:cNvCxnSpPr>
          <p:nvPr/>
        </p:nvCxnSpPr>
        <p:spPr>
          <a:xfrm>
            <a:off x="2930175" y="4132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2"/>
          <p:cNvCxnSpPr>
            <a:stCxn id="149" idx="3"/>
            <a:endCxn id="150" idx="1"/>
          </p:cNvCxnSpPr>
          <p:nvPr/>
        </p:nvCxnSpPr>
        <p:spPr>
          <a:xfrm>
            <a:off x="4949475" y="4132189"/>
            <a:ext cx="1191600" cy="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2"/>
          <p:cNvCxnSpPr>
            <a:stCxn id="151" idx="0"/>
            <a:endCxn id="146" idx="1"/>
          </p:cNvCxnSpPr>
          <p:nvPr/>
        </p:nvCxnSpPr>
        <p:spPr>
          <a:xfrm flipH="1" rot="10800000">
            <a:off x="2516325" y="2989189"/>
            <a:ext cx="1605600" cy="8403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2"/>
          <p:cNvCxnSpPr>
            <a:stCxn id="146" idx="1"/>
            <a:endCxn id="145" idx="2"/>
          </p:cNvCxnSpPr>
          <p:nvPr/>
        </p:nvCxnSpPr>
        <p:spPr>
          <a:xfrm rot="10800000">
            <a:off x="2516475" y="2148889"/>
            <a:ext cx="1605300" cy="840300"/>
          </a:xfrm>
          <a:prstGeom prst="straightConnector1">
            <a:avLst/>
          </a:prstGeom>
          <a:noFill/>
          <a:ln cap="flat" cmpd="sng" w="9525">
            <a:solidFill>
              <a:schemeClr val="dk2"/>
            </a:solidFill>
            <a:prstDash val="solid"/>
            <a:round/>
            <a:headEnd len="med" w="med" type="triangle"/>
            <a:tailEnd len="med" w="med" type="none"/>
          </a:ln>
        </p:spPr>
      </p:cxnSp>
      <p:cxnSp>
        <p:nvCxnSpPr>
          <p:cNvPr id="166" name="Google Shape;166;p22"/>
          <p:cNvCxnSpPr>
            <a:stCxn id="146" idx="3"/>
            <a:endCxn id="144" idx="2"/>
          </p:cNvCxnSpPr>
          <p:nvPr/>
        </p:nvCxnSpPr>
        <p:spPr>
          <a:xfrm flipH="1" rot="10800000">
            <a:off x="4949475" y="2148889"/>
            <a:ext cx="1605600" cy="840300"/>
          </a:xfrm>
          <a:prstGeom prst="straightConnector1">
            <a:avLst/>
          </a:prstGeom>
          <a:noFill/>
          <a:ln cap="flat" cmpd="sng" w="9525">
            <a:solidFill>
              <a:schemeClr val="dk2"/>
            </a:solidFill>
            <a:prstDash val="solid"/>
            <a:round/>
            <a:headEnd len="med" w="med" type="triangle"/>
            <a:tailEnd len="med" w="med" type="triangle"/>
          </a:ln>
        </p:spPr>
      </p:cxnSp>
      <p:cxnSp>
        <p:nvCxnSpPr>
          <p:cNvPr id="167" name="Google Shape;167;p22"/>
          <p:cNvCxnSpPr>
            <a:stCxn id="146" idx="3"/>
            <a:endCxn id="150" idx="0"/>
          </p:cNvCxnSpPr>
          <p:nvPr/>
        </p:nvCxnSpPr>
        <p:spPr>
          <a:xfrm>
            <a:off x="4949475" y="29891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168" name="Google Shape;168;p22"/>
          <p:cNvCxnSpPr>
            <a:stCxn id="149" idx="0"/>
            <a:endCxn id="144" idx="2"/>
          </p:cNvCxnSpPr>
          <p:nvPr/>
        </p:nvCxnSpPr>
        <p:spPr>
          <a:xfrm flipH="1" rot="10800000">
            <a:off x="4535625" y="2148889"/>
            <a:ext cx="2019300" cy="16806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2"/>
          <p:cNvCxnSpPr>
            <a:stCxn id="149" idx="0"/>
            <a:endCxn id="145" idx="2"/>
          </p:cNvCxnSpPr>
          <p:nvPr/>
        </p:nvCxnSpPr>
        <p:spPr>
          <a:xfrm rot="10800000">
            <a:off x="2516325" y="2148889"/>
            <a:ext cx="2019300" cy="16806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2"/>
          <p:cNvCxnSpPr>
            <a:stCxn id="143" idx="2"/>
            <a:endCxn id="151" idx="0"/>
          </p:cNvCxnSpPr>
          <p:nvPr/>
        </p:nvCxnSpPr>
        <p:spPr>
          <a:xfrm flipH="1">
            <a:off x="2516325" y="2148889"/>
            <a:ext cx="2019300" cy="1680600"/>
          </a:xfrm>
          <a:prstGeom prst="straightConnector1">
            <a:avLst/>
          </a:prstGeom>
          <a:noFill/>
          <a:ln cap="flat" cmpd="sng" w="9525">
            <a:solidFill>
              <a:schemeClr val="dk2"/>
            </a:solidFill>
            <a:prstDash val="solid"/>
            <a:round/>
            <a:headEnd len="med" w="med" type="triangle"/>
            <a:tailEnd len="med" w="med" type="none"/>
          </a:ln>
        </p:spPr>
      </p:cxnSp>
      <p:cxnSp>
        <p:nvCxnSpPr>
          <p:cNvPr id="171" name="Google Shape;171;p22"/>
          <p:cNvCxnSpPr>
            <a:stCxn id="143" idx="2"/>
            <a:endCxn id="150" idx="0"/>
          </p:cNvCxnSpPr>
          <p:nvPr/>
        </p:nvCxnSpPr>
        <p:spPr>
          <a:xfrm>
            <a:off x="4535625" y="2148889"/>
            <a:ext cx="2019300" cy="16806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2"/>
          <p:cNvCxnSpPr>
            <a:stCxn id="147" idx="1"/>
            <a:endCxn id="149" idx="0"/>
          </p:cNvCxnSpPr>
          <p:nvPr/>
        </p:nvCxnSpPr>
        <p:spPr>
          <a:xfrm flipH="1">
            <a:off x="4535775" y="2989189"/>
            <a:ext cx="1605300" cy="8403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2"/>
          <p:cNvCxnSpPr>
            <a:stCxn id="149" idx="0"/>
            <a:endCxn id="148" idx="3"/>
          </p:cNvCxnSpPr>
          <p:nvPr/>
        </p:nvCxnSpPr>
        <p:spPr>
          <a:xfrm rot="10800000">
            <a:off x="2930325" y="2989189"/>
            <a:ext cx="1605300" cy="8403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2"/>
          <p:cNvCxnSpPr>
            <a:stCxn id="148" idx="3"/>
            <a:endCxn id="143" idx="2"/>
          </p:cNvCxnSpPr>
          <p:nvPr/>
        </p:nvCxnSpPr>
        <p:spPr>
          <a:xfrm flipH="1" rot="10800000">
            <a:off x="2930175" y="21488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175" name="Google Shape;175;p22"/>
          <p:cNvCxnSpPr>
            <a:stCxn id="143" idx="2"/>
            <a:endCxn id="147" idx="1"/>
          </p:cNvCxnSpPr>
          <p:nvPr/>
        </p:nvCxnSpPr>
        <p:spPr>
          <a:xfrm>
            <a:off x="4535625" y="2148889"/>
            <a:ext cx="1605600" cy="840300"/>
          </a:xfrm>
          <a:prstGeom prst="straightConnector1">
            <a:avLst/>
          </a:prstGeom>
          <a:noFill/>
          <a:ln cap="flat" cmpd="sng" w="9525">
            <a:solidFill>
              <a:schemeClr val="dk2"/>
            </a:solidFill>
            <a:prstDash val="solid"/>
            <a:round/>
            <a:headEnd len="med" w="med" type="triangle"/>
            <a:tailEnd len="med" w="med" type="none"/>
          </a:ln>
        </p:spPr>
      </p:cxnSp>
      <p:cxnSp>
        <p:nvCxnSpPr>
          <p:cNvPr id="176" name="Google Shape;176;p22"/>
          <p:cNvCxnSpPr>
            <a:stCxn id="145" idx="0"/>
            <a:endCxn id="144" idx="0"/>
          </p:cNvCxnSpPr>
          <p:nvPr/>
        </p:nvCxnSpPr>
        <p:spPr>
          <a:xfrm flipH="1" rot="-5400000">
            <a:off x="4535325" y="-475511"/>
            <a:ext cx="600" cy="4038600"/>
          </a:xfrm>
          <a:prstGeom prst="bentConnector3">
            <a:avLst>
              <a:gd fmla="val -39687500" name="adj1"/>
            </a:avLst>
          </a:prstGeom>
          <a:noFill/>
          <a:ln cap="flat" cmpd="sng" w="9525">
            <a:solidFill>
              <a:schemeClr val="dk2"/>
            </a:solidFill>
            <a:prstDash val="solid"/>
            <a:round/>
            <a:headEnd len="med" w="med" type="triangle"/>
            <a:tailEnd len="med" w="med" type="none"/>
          </a:ln>
        </p:spPr>
      </p:cxnSp>
      <p:cxnSp>
        <p:nvCxnSpPr>
          <p:cNvPr id="177" name="Google Shape;177;p22"/>
          <p:cNvCxnSpPr>
            <a:stCxn id="151" idx="1"/>
            <a:endCxn id="145" idx="1"/>
          </p:cNvCxnSpPr>
          <p:nvPr/>
        </p:nvCxnSpPr>
        <p:spPr>
          <a:xfrm flipH="1" rot="10800000">
            <a:off x="2102475" y="1846189"/>
            <a:ext cx="600" cy="2286000"/>
          </a:xfrm>
          <a:prstGeom prst="bentConnector3">
            <a:avLst>
              <a:gd fmla="val -39687500" name="adj1"/>
            </a:avLst>
          </a:prstGeom>
          <a:noFill/>
          <a:ln cap="flat" cmpd="sng" w="9525">
            <a:solidFill>
              <a:schemeClr val="dk2"/>
            </a:solidFill>
            <a:prstDash val="solid"/>
            <a:round/>
            <a:headEnd len="med" w="med" type="none"/>
            <a:tailEnd len="med" w="med" type="triangle"/>
          </a:ln>
        </p:spPr>
      </p:cxnSp>
      <p:cxnSp>
        <p:nvCxnSpPr>
          <p:cNvPr id="178" name="Google Shape;178;p22"/>
          <p:cNvCxnSpPr>
            <a:stCxn id="144" idx="3"/>
            <a:endCxn id="150" idx="3"/>
          </p:cNvCxnSpPr>
          <p:nvPr/>
        </p:nvCxnSpPr>
        <p:spPr>
          <a:xfrm>
            <a:off x="6968775" y="1846189"/>
            <a:ext cx="600" cy="2286000"/>
          </a:xfrm>
          <a:prstGeom prst="bentConnector3">
            <a:avLst>
              <a:gd fmla="val 39687500" name="adj1"/>
            </a:avLst>
          </a:prstGeom>
          <a:noFill/>
          <a:ln cap="flat" cmpd="sng" w="9525">
            <a:solidFill>
              <a:schemeClr val="dk2"/>
            </a:solidFill>
            <a:prstDash val="solid"/>
            <a:round/>
            <a:headEnd len="med" w="med" type="triangle"/>
            <a:tailEnd len="med" w="med" type="none"/>
          </a:ln>
        </p:spPr>
      </p:cxnSp>
      <p:sp>
        <p:nvSpPr>
          <p:cNvPr id="179" name="Google Shape;179;p22"/>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180" name="Google Shape;180;p22"/>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3"/>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86" name="Google Shape;186;p23"/>
          <p:cNvSpPr txBox="1"/>
          <p:nvPr>
            <p:ph idx="4294967295" type="title"/>
          </p:nvPr>
        </p:nvSpPr>
        <p:spPr>
          <a:xfrm>
            <a:off x="565825" y="179675"/>
            <a:ext cx="7772400" cy="560700"/>
          </a:xfrm>
          <a:prstGeom prst="rect">
            <a:avLst/>
          </a:prstGeom>
          <a:noFill/>
          <a:ln>
            <a:noFill/>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Font typeface="Overpass"/>
              <a:buNone/>
            </a:pPr>
            <a:r>
              <a:rPr b="1" lang="en" sz="2400">
                <a:solidFill>
                  <a:srgbClr val="000000"/>
                </a:solidFill>
                <a:latin typeface="Overpass"/>
                <a:ea typeface="Overpass"/>
                <a:cs typeface="Overpass"/>
                <a:sym typeface="Overpass"/>
              </a:rPr>
              <a:t>MICROSERVICES ARE HARD</a:t>
            </a:r>
            <a:endParaRPr b="1" sz="2400">
              <a:solidFill>
                <a:srgbClr val="000000"/>
              </a:solidFill>
              <a:latin typeface="Overpass"/>
              <a:ea typeface="Overpass"/>
              <a:cs typeface="Overpass"/>
              <a:sym typeface="Overpass"/>
            </a:endParaRPr>
          </a:p>
        </p:txBody>
      </p:sp>
      <p:sp>
        <p:nvSpPr>
          <p:cNvPr id="187" name="Google Shape;187;p23"/>
          <p:cNvSpPr txBox="1"/>
          <p:nvPr>
            <p:ph idx="4294967295" type="body"/>
          </p:nvPr>
        </p:nvSpPr>
        <p:spPr>
          <a:xfrm>
            <a:off x="395900" y="1539175"/>
            <a:ext cx="7490700" cy="26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verpass"/>
                <a:ea typeface="Overpass"/>
                <a:cs typeface="Overpass"/>
                <a:sym typeface="Overpass"/>
              </a:rPr>
              <a:t>Because a</a:t>
            </a:r>
            <a:r>
              <a:rPr b="1" lang="en" sz="1800">
                <a:solidFill>
                  <a:srgbClr val="000000"/>
                </a:solidFill>
                <a:latin typeface="Overpass"/>
                <a:ea typeface="Overpass"/>
                <a:cs typeface="Overpass"/>
                <a:sym typeface="Overpass"/>
              </a:rPr>
              <a:t>pplications must deal with</a:t>
            </a:r>
            <a:endParaRPr b="1" sz="1800">
              <a:solidFill>
                <a:srgbClr val="000000"/>
              </a:solidFill>
              <a:latin typeface="Overpass"/>
              <a:ea typeface="Overpass"/>
              <a:cs typeface="Overpass"/>
              <a:sym typeface="Overpass"/>
            </a:endParaRPr>
          </a:p>
          <a:p>
            <a:pPr indent="-342900" lvl="0" marL="457200" rtl="0" algn="l">
              <a:spcBef>
                <a:spcPts val="160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Unpredictable failure</a:t>
            </a:r>
            <a:r>
              <a:rPr lang="en">
                <a:solidFill>
                  <a:srgbClr val="000000"/>
                </a:solidFill>
                <a:latin typeface="Overpass"/>
                <a:ea typeface="Overpass"/>
                <a:cs typeface="Overpass"/>
                <a:sym typeface="Overpass"/>
              </a:rPr>
              <a:t>s</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End-to-end application correctness</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System degradation</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Topology changes</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Elastic/ephemeral/transient resources</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sz="1800">
                <a:solidFill>
                  <a:srgbClr val="000000"/>
                </a:solidFill>
                <a:latin typeface="Overpass"/>
                <a:ea typeface="Overpass"/>
                <a:cs typeface="Overpass"/>
                <a:sym typeface="Overpass"/>
              </a:rPr>
              <a:t>Distributed logs</a:t>
            </a:r>
            <a:endParaRPr sz="1800">
              <a:solidFill>
                <a:srgbClr val="000000"/>
              </a:solidFill>
              <a:latin typeface="Overpass"/>
              <a:ea typeface="Overpass"/>
              <a:cs typeface="Overpass"/>
              <a:sym typeface="Overpass"/>
            </a:endParaRPr>
          </a:p>
          <a:p>
            <a:pPr indent="-342900" lvl="0" marL="457200" rtl="0" algn="l">
              <a:spcBef>
                <a:spcPts val="0"/>
              </a:spcBef>
              <a:spcAft>
                <a:spcPts val="0"/>
              </a:spcAft>
              <a:buClr>
                <a:srgbClr val="000000"/>
              </a:buClr>
              <a:buSzPts val="1800"/>
              <a:buFont typeface="Overpass"/>
              <a:buChar char="●"/>
            </a:pPr>
            <a:r>
              <a:rPr lang="en">
                <a:solidFill>
                  <a:srgbClr val="000000"/>
                </a:solidFill>
                <a:latin typeface="Overpass"/>
                <a:ea typeface="Overpass"/>
                <a:cs typeface="Overpass"/>
                <a:sym typeface="Overpass"/>
              </a:rPr>
              <a:t>The fallacies of distributed computing</a:t>
            </a:r>
            <a:endParaRPr>
              <a:solidFill>
                <a:srgbClr val="000000"/>
              </a:solidFill>
              <a:latin typeface="Overpass"/>
              <a:ea typeface="Overpass"/>
              <a:cs typeface="Overpass"/>
              <a:sym typeface="Overpass"/>
            </a:endParaRPr>
          </a:p>
        </p:txBody>
      </p:sp>
      <p:grpSp>
        <p:nvGrpSpPr>
          <p:cNvPr id="188" name="Google Shape;188;p23"/>
          <p:cNvGrpSpPr/>
          <p:nvPr/>
        </p:nvGrpSpPr>
        <p:grpSpPr>
          <a:xfrm>
            <a:off x="5232076" y="777962"/>
            <a:ext cx="3642182" cy="1923254"/>
            <a:chOff x="4839287" y="927825"/>
            <a:chExt cx="4213538" cy="2224958"/>
          </a:xfrm>
        </p:grpSpPr>
        <p:sp>
          <p:nvSpPr>
            <p:cNvPr id="189" name="Google Shape;189;p23"/>
            <p:cNvSpPr/>
            <p:nvPr/>
          </p:nvSpPr>
          <p:spPr>
            <a:xfrm>
              <a:off x="5964150" y="1792300"/>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190" name="Google Shape;190;p23"/>
            <p:cNvSpPr/>
            <p:nvPr/>
          </p:nvSpPr>
          <p:spPr>
            <a:xfrm>
              <a:off x="6616890" y="2219784"/>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191" name="Google Shape;191;p23"/>
            <p:cNvSpPr/>
            <p:nvPr/>
          </p:nvSpPr>
          <p:spPr>
            <a:xfrm>
              <a:off x="6490763" y="1347009"/>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192" name="Google Shape;192;p23"/>
            <p:cNvSpPr/>
            <p:nvPr/>
          </p:nvSpPr>
          <p:spPr>
            <a:xfrm>
              <a:off x="7131896" y="1427538"/>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93" name="Google Shape;193;p23"/>
            <p:cNvSpPr/>
            <p:nvPr/>
          </p:nvSpPr>
          <p:spPr>
            <a:xfrm>
              <a:off x="7438588" y="2092116"/>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194" name="Google Shape;194;p23"/>
            <p:cNvSpPr/>
            <p:nvPr/>
          </p:nvSpPr>
          <p:spPr>
            <a:xfrm>
              <a:off x="7975063" y="2092116"/>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195" name="Google Shape;195;p23"/>
            <p:cNvSpPr/>
            <p:nvPr/>
          </p:nvSpPr>
          <p:spPr>
            <a:xfrm>
              <a:off x="7684171" y="1320816"/>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196" name="Google Shape;196;p23"/>
            <p:cNvSpPr/>
            <p:nvPr/>
          </p:nvSpPr>
          <p:spPr>
            <a:xfrm>
              <a:off x="8299634" y="1561849"/>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sp>
          <p:nvSpPr>
            <p:cNvPr id="197" name="Google Shape;197;p23"/>
            <p:cNvSpPr/>
            <p:nvPr/>
          </p:nvSpPr>
          <p:spPr>
            <a:xfrm>
              <a:off x="7131896" y="2622383"/>
              <a:ext cx="405000" cy="530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198" name="Google Shape;198;p23"/>
            <p:cNvSpPr/>
            <p:nvPr/>
          </p:nvSpPr>
          <p:spPr>
            <a:xfrm>
              <a:off x="6687288" y="2888011"/>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8854759" y="1680461"/>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7787653" y="2672314"/>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7235377" y="1061773"/>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7787653" y="927825"/>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6567106" y="969296"/>
              <a:ext cx="198066" cy="240931"/>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4839287" y="1797085"/>
              <a:ext cx="678900" cy="525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Client</a:t>
              </a:r>
              <a:endParaRPr sz="1000"/>
            </a:p>
          </p:txBody>
        </p:sp>
        <p:cxnSp>
          <p:nvCxnSpPr>
            <p:cNvPr id="205" name="Google Shape;205;p23"/>
            <p:cNvCxnSpPr>
              <a:stCxn id="204" idx="3"/>
              <a:endCxn id="189" idx="2"/>
            </p:cNvCxnSpPr>
            <p:nvPr/>
          </p:nvCxnSpPr>
          <p:spPr>
            <a:xfrm flipH="1" rot="10800000">
              <a:off x="5518187" y="2057485"/>
              <a:ext cx="446100" cy="2400"/>
            </a:xfrm>
            <a:prstGeom prst="straightConnector1">
              <a:avLst/>
            </a:prstGeom>
            <a:noFill/>
            <a:ln cap="flat" cmpd="sng" w="9525">
              <a:solidFill>
                <a:srgbClr val="595959"/>
              </a:solidFill>
              <a:prstDash val="solid"/>
              <a:round/>
              <a:headEnd len="med" w="med" type="triangle"/>
              <a:tailEnd len="med" w="med" type="triangle"/>
            </a:ln>
          </p:spPr>
        </p:cxnSp>
        <p:cxnSp>
          <p:nvCxnSpPr>
            <p:cNvPr id="206" name="Google Shape;206;p23"/>
            <p:cNvCxnSpPr>
              <a:stCxn id="189" idx="7"/>
              <a:endCxn id="191" idx="3"/>
            </p:cNvCxnSpPr>
            <p:nvPr/>
          </p:nvCxnSpPr>
          <p:spPr>
            <a:xfrm flipH="1" rot="10800000">
              <a:off x="6309839" y="1799775"/>
              <a:ext cx="240300" cy="70200"/>
            </a:xfrm>
            <a:prstGeom prst="straightConnector1">
              <a:avLst/>
            </a:prstGeom>
            <a:noFill/>
            <a:ln cap="flat" cmpd="sng" w="9525">
              <a:solidFill>
                <a:srgbClr val="595959"/>
              </a:solidFill>
              <a:prstDash val="solid"/>
              <a:round/>
              <a:headEnd len="med" w="med" type="triangle"/>
              <a:tailEnd len="med" w="med" type="triangle"/>
            </a:ln>
          </p:spPr>
        </p:cxnSp>
        <p:cxnSp>
          <p:nvCxnSpPr>
            <p:cNvPr id="207" name="Google Shape;207;p23"/>
            <p:cNvCxnSpPr>
              <a:stCxn id="191" idx="6"/>
              <a:endCxn id="192" idx="2"/>
            </p:cNvCxnSpPr>
            <p:nvPr/>
          </p:nvCxnSpPr>
          <p:spPr>
            <a:xfrm>
              <a:off x="6895763" y="1612209"/>
              <a:ext cx="236100" cy="80400"/>
            </a:xfrm>
            <a:prstGeom prst="straightConnector1">
              <a:avLst/>
            </a:prstGeom>
            <a:noFill/>
            <a:ln cap="flat" cmpd="sng" w="9525">
              <a:solidFill>
                <a:srgbClr val="595959"/>
              </a:solidFill>
              <a:prstDash val="solid"/>
              <a:round/>
              <a:headEnd len="med" w="med" type="triangle"/>
              <a:tailEnd len="med" w="med" type="triangle"/>
            </a:ln>
          </p:spPr>
        </p:cxnSp>
        <p:cxnSp>
          <p:nvCxnSpPr>
            <p:cNvPr id="208" name="Google Shape;208;p23"/>
            <p:cNvCxnSpPr>
              <a:stCxn id="192" idx="6"/>
              <a:endCxn id="195" idx="2"/>
            </p:cNvCxnSpPr>
            <p:nvPr/>
          </p:nvCxnSpPr>
          <p:spPr>
            <a:xfrm flipH="1" rot="10800000">
              <a:off x="7536896" y="1585938"/>
              <a:ext cx="147300" cy="106800"/>
            </a:xfrm>
            <a:prstGeom prst="straightConnector1">
              <a:avLst/>
            </a:prstGeom>
            <a:noFill/>
            <a:ln cap="flat" cmpd="sng" w="9525">
              <a:solidFill>
                <a:srgbClr val="595959"/>
              </a:solidFill>
              <a:prstDash val="solid"/>
              <a:round/>
              <a:headEnd len="med" w="med" type="triangle"/>
              <a:tailEnd len="med" w="med" type="triangle"/>
            </a:ln>
          </p:spPr>
        </p:cxnSp>
        <p:cxnSp>
          <p:nvCxnSpPr>
            <p:cNvPr id="209" name="Google Shape;209;p23"/>
            <p:cNvCxnSpPr>
              <a:stCxn id="189" idx="5"/>
              <a:endCxn id="190" idx="2"/>
            </p:cNvCxnSpPr>
            <p:nvPr/>
          </p:nvCxnSpPr>
          <p:spPr>
            <a:xfrm>
              <a:off x="6309839" y="2245025"/>
              <a:ext cx="307200" cy="239700"/>
            </a:xfrm>
            <a:prstGeom prst="straightConnector1">
              <a:avLst/>
            </a:prstGeom>
            <a:noFill/>
            <a:ln cap="flat" cmpd="sng" w="9525">
              <a:solidFill>
                <a:srgbClr val="595959"/>
              </a:solidFill>
              <a:prstDash val="solid"/>
              <a:round/>
              <a:headEnd len="med" w="med" type="triangle"/>
              <a:tailEnd len="med" w="med" type="triangle"/>
            </a:ln>
          </p:spPr>
        </p:cxnSp>
        <p:cxnSp>
          <p:nvCxnSpPr>
            <p:cNvPr id="210" name="Google Shape;210;p23"/>
            <p:cNvCxnSpPr>
              <a:stCxn id="190" idx="6"/>
              <a:endCxn id="193" idx="2"/>
            </p:cNvCxnSpPr>
            <p:nvPr/>
          </p:nvCxnSpPr>
          <p:spPr>
            <a:xfrm flipH="1" rot="10800000">
              <a:off x="7021890" y="2357184"/>
              <a:ext cx="416700" cy="127800"/>
            </a:xfrm>
            <a:prstGeom prst="straightConnector1">
              <a:avLst/>
            </a:prstGeom>
            <a:noFill/>
            <a:ln cap="flat" cmpd="sng" w="9525">
              <a:solidFill>
                <a:srgbClr val="595959"/>
              </a:solidFill>
              <a:prstDash val="solid"/>
              <a:round/>
              <a:headEnd len="med" w="med" type="triangle"/>
              <a:tailEnd len="med" w="med" type="triangle"/>
            </a:ln>
          </p:spPr>
        </p:cxnSp>
        <p:cxnSp>
          <p:nvCxnSpPr>
            <p:cNvPr id="211" name="Google Shape;211;p23"/>
            <p:cNvCxnSpPr>
              <a:stCxn id="190" idx="6"/>
              <a:endCxn id="197" idx="1"/>
            </p:cNvCxnSpPr>
            <p:nvPr/>
          </p:nvCxnSpPr>
          <p:spPr>
            <a:xfrm>
              <a:off x="7021890" y="2484984"/>
              <a:ext cx="169500" cy="215100"/>
            </a:xfrm>
            <a:prstGeom prst="straightConnector1">
              <a:avLst/>
            </a:prstGeom>
            <a:noFill/>
            <a:ln cap="flat" cmpd="sng" w="9525">
              <a:solidFill>
                <a:srgbClr val="595959"/>
              </a:solidFill>
              <a:prstDash val="solid"/>
              <a:round/>
              <a:headEnd len="med" w="med" type="none"/>
              <a:tailEnd len="med" w="med" type="triangle"/>
            </a:ln>
          </p:spPr>
        </p:cxnSp>
        <p:cxnSp>
          <p:nvCxnSpPr>
            <p:cNvPr id="212" name="Google Shape;212;p23"/>
            <p:cNvCxnSpPr>
              <a:stCxn id="193" idx="6"/>
              <a:endCxn id="194" idx="2"/>
            </p:cNvCxnSpPr>
            <p:nvPr/>
          </p:nvCxnSpPr>
          <p:spPr>
            <a:xfrm>
              <a:off x="7843588" y="2357316"/>
              <a:ext cx="131400" cy="0"/>
            </a:xfrm>
            <a:prstGeom prst="straightConnector1">
              <a:avLst/>
            </a:prstGeom>
            <a:noFill/>
            <a:ln cap="flat" cmpd="sng" w="9525">
              <a:solidFill>
                <a:srgbClr val="595959"/>
              </a:solidFill>
              <a:prstDash val="solid"/>
              <a:round/>
              <a:headEnd len="med" w="med" type="triangle"/>
              <a:tailEnd len="med" w="med" type="triangle"/>
            </a:ln>
          </p:spPr>
        </p:cxnSp>
        <p:cxnSp>
          <p:nvCxnSpPr>
            <p:cNvPr id="213" name="Google Shape;213;p23"/>
            <p:cNvCxnSpPr>
              <a:stCxn id="194" idx="7"/>
              <a:endCxn id="196" idx="3"/>
            </p:cNvCxnSpPr>
            <p:nvPr/>
          </p:nvCxnSpPr>
          <p:spPr>
            <a:xfrm flipH="1" rot="10800000">
              <a:off x="8320752" y="2014691"/>
              <a:ext cx="38100" cy="155100"/>
            </a:xfrm>
            <a:prstGeom prst="straightConnector1">
              <a:avLst/>
            </a:prstGeom>
            <a:noFill/>
            <a:ln cap="flat" cmpd="sng" w="9525">
              <a:solidFill>
                <a:srgbClr val="595959"/>
              </a:solidFill>
              <a:prstDash val="solid"/>
              <a:round/>
              <a:headEnd len="med" w="med" type="triangle"/>
              <a:tailEnd len="med" w="med" type="triangle"/>
            </a:ln>
          </p:spPr>
        </p:cxnSp>
        <p:cxnSp>
          <p:nvCxnSpPr>
            <p:cNvPr id="214" name="Google Shape;214;p23"/>
            <p:cNvCxnSpPr>
              <a:stCxn id="203" idx="3"/>
              <a:endCxn id="191" idx="0"/>
            </p:cNvCxnSpPr>
            <p:nvPr/>
          </p:nvCxnSpPr>
          <p:spPr>
            <a:xfrm>
              <a:off x="6666139" y="1210227"/>
              <a:ext cx="27000" cy="136800"/>
            </a:xfrm>
            <a:prstGeom prst="straightConnector1">
              <a:avLst/>
            </a:prstGeom>
            <a:noFill/>
            <a:ln cap="flat" cmpd="sng" w="9525">
              <a:solidFill>
                <a:srgbClr val="595959"/>
              </a:solidFill>
              <a:prstDash val="solid"/>
              <a:round/>
              <a:headEnd len="med" w="med" type="triangle"/>
              <a:tailEnd len="med" w="med" type="triangle"/>
            </a:ln>
          </p:spPr>
        </p:cxnSp>
        <p:cxnSp>
          <p:nvCxnSpPr>
            <p:cNvPr id="215" name="Google Shape;215;p23"/>
            <p:cNvCxnSpPr>
              <a:stCxn id="201" idx="3"/>
              <a:endCxn id="192" idx="0"/>
            </p:cNvCxnSpPr>
            <p:nvPr/>
          </p:nvCxnSpPr>
          <p:spPr>
            <a:xfrm>
              <a:off x="7334410" y="1302704"/>
              <a:ext cx="0" cy="124800"/>
            </a:xfrm>
            <a:prstGeom prst="straightConnector1">
              <a:avLst/>
            </a:prstGeom>
            <a:noFill/>
            <a:ln cap="flat" cmpd="sng" w="9525">
              <a:solidFill>
                <a:srgbClr val="595959"/>
              </a:solidFill>
              <a:prstDash val="solid"/>
              <a:round/>
              <a:headEnd len="med" w="med" type="triangle"/>
              <a:tailEnd len="med" w="med" type="triangle"/>
            </a:ln>
          </p:spPr>
        </p:cxnSp>
        <p:cxnSp>
          <p:nvCxnSpPr>
            <p:cNvPr id="216" name="Google Shape;216;p23"/>
            <p:cNvCxnSpPr>
              <a:stCxn id="202" idx="3"/>
              <a:endCxn id="195" idx="0"/>
            </p:cNvCxnSpPr>
            <p:nvPr/>
          </p:nvCxnSpPr>
          <p:spPr>
            <a:xfrm>
              <a:off x="7886686" y="1168756"/>
              <a:ext cx="0" cy="152100"/>
            </a:xfrm>
            <a:prstGeom prst="straightConnector1">
              <a:avLst/>
            </a:prstGeom>
            <a:noFill/>
            <a:ln cap="flat" cmpd="sng" w="9525">
              <a:solidFill>
                <a:srgbClr val="595959"/>
              </a:solidFill>
              <a:prstDash val="solid"/>
              <a:round/>
              <a:headEnd len="med" w="med" type="triangle"/>
              <a:tailEnd len="med" w="med" type="triangle"/>
            </a:ln>
          </p:spPr>
        </p:cxnSp>
        <p:cxnSp>
          <p:nvCxnSpPr>
            <p:cNvPr id="217" name="Google Shape;217;p23"/>
            <p:cNvCxnSpPr>
              <a:stCxn id="190" idx="4"/>
              <a:endCxn id="198" idx="1"/>
            </p:cNvCxnSpPr>
            <p:nvPr/>
          </p:nvCxnSpPr>
          <p:spPr>
            <a:xfrm flipH="1">
              <a:off x="6786390" y="2750184"/>
              <a:ext cx="33000" cy="137700"/>
            </a:xfrm>
            <a:prstGeom prst="straightConnector1">
              <a:avLst/>
            </a:prstGeom>
            <a:noFill/>
            <a:ln cap="flat" cmpd="sng" w="9525">
              <a:solidFill>
                <a:srgbClr val="595959"/>
              </a:solidFill>
              <a:prstDash val="solid"/>
              <a:round/>
              <a:headEnd len="med" w="med" type="triangle"/>
              <a:tailEnd len="med" w="med" type="triangle"/>
            </a:ln>
          </p:spPr>
        </p:cxnSp>
        <p:cxnSp>
          <p:nvCxnSpPr>
            <p:cNvPr id="218" name="Google Shape;218;p23"/>
            <p:cNvCxnSpPr>
              <a:stCxn id="193" idx="5"/>
              <a:endCxn id="200" idx="1"/>
            </p:cNvCxnSpPr>
            <p:nvPr/>
          </p:nvCxnSpPr>
          <p:spPr>
            <a:xfrm>
              <a:off x="7784277" y="2544841"/>
              <a:ext cx="102300" cy="127500"/>
            </a:xfrm>
            <a:prstGeom prst="straightConnector1">
              <a:avLst/>
            </a:prstGeom>
            <a:noFill/>
            <a:ln cap="flat" cmpd="sng" w="9525">
              <a:solidFill>
                <a:srgbClr val="595959"/>
              </a:solidFill>
              <a:prstDash val="solid"/>
              <a:round/>
              <a:headEnd len="med" w="med" type="triangle"/>
              <a:tailEnd len="med" w="med" type="triangle"/>
            </a:ln>
          </p:spPr>
        </p:cxnSp>
        <p:cxnSp>
          <p:nvCxnSpPr>
            <p:cNvPr id="219" name="Google Shape;219;p23"/>
            <p:cNvCxnSpPr>
              <a:stCxn id="194" idx="3"/>
              <a:endCxn id="200" idx="1"/>
            </p:cNvCxnSpPr>
            <p:nvPr/>
          </p:nvCxnSpPr>
          <p:spPr>
            <a:xfrm flipH="1">
              <a:off x="7886474" y="2544841"/>
              <a:ext cx="147900" cy="127500"/>
            </a:xfrm>
            <a:prstGeom prst="straightConnector1">
              <a:avLst/>
            </a:prstGeom>
            <a:noFill/>
            <a:ln cap="flat" cmpd="sng" w="9525">
              <a:solidFill>
                <a:srgbClr val="595959"/>
              </a:solidFill>
              <a:prstDash val="solid"/>
              <a:round/>
              <a:headEnd len="med" w="med" type="triangle"/>
              <a:tailEnd len="med" w="med" type="triangle"/>
            </a:ln>
          </p:spPr>
        </p:cxnSp>
        <p:cxnSp>
          <p:nvCxnSpPr>
            <p:cNvPr id="220" name="Google Shape;220;p23"/>
            <p:cNvCxnSpPr>
              <a:stCxn id="196" idx="6"/>
              <a:endCxn id="199" idx="2"/>
            </p:cNvCxnSpPr>
            <p:nvPr/>
          </p:nvCxnSpPr>
          <p:spPr>
            <a:xfrm flipH="1" rot="10800000">
              <a:off x="8704634" y="1800949"/>
              <a:ext cx="150300" cy="26100"/>
            </a:xfrm>
            <a:prstGeom prst="straightConnector1">
              <a:avLst/>
            </a:prstGeom>
            <a:noFill/>
            <a:ln cap="flat" cmpd="sng" w="9525">
              <a:solidFill>
                <a:srgbClr val="595959"/>
              </a:solidFill>
              <a:prstDash val="solid"/>
              <a:round/>
              <a:headEnd len="med" w="med" type="triangle"/>
              <a:tailEnd len="med" w="med" type="triangle"/>
            </a:ln>
          </p:spPr>
        </p:cxnSp>
      </p:grpSp>
      <p:grpSp>
        <p:nvGrpSpPr>
          <p:cNvPr id="221" name="Google Shape;221;p23"/>
          <p:cNvGrpSpPr/>
          <p:nvPr/>
        </p:nvGrpSpPr>
        <p:grpSpPr>
          <a:xfrm>
            <a:off x="5105287" y="2663693"/>
            <a:ext cx="3954366" cy="2035372"/>
            <a:chOff x="623875" y="780675"/>
            <a:chExt cx="7335125" cy="3775499"/>
          </a:xfrm>
        </p:grpSpPr>
        <p:pic>
          <p:nvPicPr>
            <p:cNvPr descr="wheel-of-doom-highlighted.png" id="222" name="Google Shape;222;p23"/>
            <p:cNvPicPr preferRelativeResize="0"/>
            <p:nvPr/>
          </p:nvPicPr>
          <p:blipFill>
            <a:blip r:embed="rId3">
              <a:alphaModFix/>
            </a:blip>
            <a:stretch>
              <a:fillRect/>
            </a:stretch>
          </p:blipFill>
          <p:spPr>
            <a:xfrm>
              <a:off x="4142300" y="780675"/>
              <a:ext cx="3816700" cy="3775499"/>
            </a:xfrm>
            <a:prstGeom prst="rect">
              <a:avLst/>
            </a:prstGeom>
            <a:noFill/>
            <a:ln>
              <a:noFill/>
            </a:ln>
          </p:spPr>
        </p:pic>
        <p:pic>
          <p:nvPicPr>
            <p:cNvPr id="223" name="Google Shape;223;p23"/>
            <p:cNvPicPr preferRelativeResize="0"/>
            <p:nvPr/>
          </p:nvPicPr>
          <p:blipFill>
            <a:blip r:embed="rId4">
              <a:alphaModFix/>
            </a:blip>
            <a:stretch>
              <a:fillRect/>
            </a:stretch>
          </p:blipFill>
          <p:spPr>
            <a:xfrm>
              <a:off x="623875" y="1151000"/>
              <a:ext cx="3142199" cy="3034850"/>
            </a:xfrm>
            <a:prstGeom prst="rect">
              <a:avLst/>
            </a:prstGeom>
            <a:noFill/>
            <a:ln>
              <a:noFill/>
            </a:ln>
          </p:spPr>
        </p:pic>
        <p:sp>
          <p:nvSpPr>
            <p:cNvPr id="224" name="Google Shape;224;p23"/>
            <p:cNvSpPr/>
            <p:nvPr/>
          </p:nvSpPr>
          <p:spPr>
            <a:xfrm rot="5400000">
              <a:off x="3063750" y="1857975"/>
              <a:ext cx="3016500" cy="1620900"/>
            </a:xfrm>
            <a:prstGeom prst="triangle">
              <a:avLst>
                <a:gd fmla="val 31477" name="adj"/>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23"/>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31" name="Google Shape;231;p24"/>
          <p:cNvSpPr txBox="1"/>
          <p:nvPr/>
        </p:nvSpPr>
        <p:spPr>
          <a:xfrm>
            <a:off x="816625" y="125625"/>
            <a:ext cx="6503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AN EXAMPLE</a:t>
            </a:r>
            <a:endParaRPr b="1" sz="2400">
              <a:latin typeface="Overpass"/>
              <a:ea typeface="Overpass"/>
              <a:cs typeface="Overpass"/>
              <a:sym typeface="Overpass"/>
            </a:endParaRPr>
          </a:p>
        </p:txBody>
      </p:sp>
      <p:grpSp>
        <p:nvGrpSpPr>
          <p:cNvPr id="232" name="Google Shape;232;p24"/>
          <p:cNvGrpSpPr/>
          <p:nvPr/>
        </p:nvGrpSpPr>
        <p:grpSpPr>
          <a:xfrm>
            <a:off x="2192407" y="831055"/>
            <a:ext cx="2362946" cy="4192411"/>
            <a:chOff x="2226300" y="347576"/>
            <a:chExt cx="2777975" cy="4667050"/>
          </a:xfrm>
        </p:grpSpPr>
        <p:grpSp>
          <p:nvGrpSpPr>
            <p:cNvPr id="233" name="Google Shape;233;p24"/>
            <p:cNvGrpSpPr/>
            <p:nvPr/>
          </p:nvGrpSpPr>
          <p:grpSpPr>
            <a:xfrm>
              <a:off x="2226300" y="347576"/>
              <a:ext cx="2777975" cy="4667050"/>
              <a:chOff x="2226300" y="347576"/>
              <a:chExt cx="2777975" cy="4667050"/>
            </a:xfrm>
          </p:grpSpPr>
          <p:pic>
            <p:nvPicPr>
              <p:cNvPr id="234" name="Google Shape;234;p24"/>
              <p:cNvPicPr preferRelativeResize="0"/>
              <p:nvPr/>
            </p:nvPicPr>
            <p:blipFill>
              <a:blip r:embed="rId3">
                <a:alphaModFix/>
              </a:blip>
              <a:stretch>
                <a:fillRect/>
              </a:stretch>
            </p:blipFill>
            <p:spPr>
              <a:xfrm>
                <a:off x="2226300" y="347576"/>
                <a:ext cx="2777975" cy="4667050"/>
              </a:xfrm>
              <a:prstGeom prst="rect">
                <a:avLst/>
              </a:prstGeom>
              <a:noFill/>
              <a:ln>
                <a:noFill/>
              </a:ln>
            </p:spPr>
          </p:pic>
          <p:sp>
            <p:nvSpPr>
              <p:cNvPr id="235" name="Google Shape;235;p24"/>
              <p:cNvSpPr/>
              <p:nvPr/>
            </p:nvSpPr>
            <p:spPr>
              <a:xfrm>
                <a:off x="2362700" y="1197300"/>
                <a:ext cx="2487600" cy="296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4"/>
            <p:cNvSpPr txBox="1"/>
            <p:nvPr/>
          </p:nvSpPr>
          <p:spPr>
            <a:xfrm>
              <a:off x="2369800" y="1200525"/>
              <a:ext cx="19770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ACME Laptop 128GB SSD, 8GB RAM</a:t>
              </a:r>
              <a:endParaRPr sz="1100"/>
            </a:p>
          </p:txBody>
        </p:sp>
        <p:sp>
          <p:nvSpPr>
            <p:cNvPr id="237" name="Google Shape;237;p24"/>
            <p:cNvSpPr txBox="1"/>
            <p:nvPr/>
          </p:nvSpPr>
          <p:spPr>
            <a:xfrm>
              <a:off x="4146050" y="1200525"/>
              <a:ext cx="741300" cy="39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t>$323.56</a:t>
              </a:r>
              <a:endParaRPr sz="1100"/>
            </a:p>
          </p:txBody>
        </p:sp>
        <p:pic>
          <p:nvPicPr>
            <p:cNvPr id="238" name="Google Shape;238;p24"/>
            <p:cNvPicPr preferRelativeResize="0"/>
            <p:nvPr/>
          </p:nvPicPr>
          <p:blipFill>
            <a:blip r:embed="rId4">
              <a:alphaModFix/>
            </a:blip>
            <a:stretch>
              <a:fillRect/>
            </a:stretch>
          </p:blipFill>
          <p:spPr>
            <a:xfrm>
              <a:off x="2401425" y="1781475"/>
              <a:ext cx="1263768" cy="927787"/>
            </a:xfrm>
            <a:prstGeom prst="rect">
              <a:avLst/>
            </a:prstGeom>
            <a:noFill/>
            <a:ln>
              <a:noFill/>
            </a:ln>
          </p:spPr>
        </p:pic>
        <p:sp>
          <p:nvSpPr>
            <p:cNvPr id="239" name="Google Shape;239;p24"/>
            <p:cNvSpPr/>
            <p:nvPr/>
          </p:nvSpPr>
          <p:spPr>
            <a:xfrm>
              <a:off x="2740450" y="2772025"/>
              <a:ext cx="122700" cy="1227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8928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30452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31976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40667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42191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43715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4523975" y="1507225"/>
              <a:ext cx="122700" cy="122700"/>
            </a:xfrm>
            <a:prstGeom prst="star5">
              <a:avLst>
                <a:gd fmla="val 19098" name="adj"/>
                <a:gd fmla="val 105146" name="hf"/>
                <a:gd fmla="val 110557"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4676375" y="1507225"/>
              <a:ext cx="122700" cy="122700"/>
            </a:xfrm>
            <a:prstGeom prst="star5">
              <a:avLst>
                <a:gd fmla="val 19098" name="adj"/>
                <a:gd fmla="val 105146" name="hf"/>
                <a:gd fmla="val 110557"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nvSpPr>
          <p:spPr>
            <a:xfrm>
              <a:off x="3660575" y="1705275"/>
              <a:ext cx="1138500" cy="11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Touchscreen</a:t>
              </a:r>
              <a:endParaRPr sz="1000"/>
            </a:p>
            <a:p>
              <a:pPr indent="0" lvl="0" marL="0" rtl="0" algn="l">
                <a:spcBef>
                  <a:spcPts val="0"/>
                </a:spcBef>
                <a:spcAft>
                  <a:spcPts val="0"/>
                </a:spcAft>
                <a:buNone/>
              </a:pPr>
              <a:r>
                <a:rPr lang="en" sz="1000"/>
                <a:t>128GB SSD 8GB RAM</a:t>
              </a:r>
              <a:endParaRPr sz="1000"/>
            </a:p>
            <a:p>
              <a:pPr indent="0" lvl="0" marL="0" rtl="0" algn="l">
                <a:spcBef>
                  <a:spcPts val="0"/>
                </a:spcBef>
                <a:spcAft>
                  <a:spcPts val="0"/>
                </a:spcAft>
                <a:buNone/>
              </a:pPr>
              <a:r>
                <a:rPr lang="en" sz="1000"/>
                <a:t>Core i3</a:t>
              </a:r>
              <a:endParaRPr sz="1000"/>
            </a:p>
            <a:p>
              <a:pPr indent="0" lvl="0" marL="0" rtl="0" algn="l">
                <a:spcBef>
                  <a:spcPts val="0"/>
                </a:spcBef>
                <a:spcAft>
                  <a:spcPts val="0"/>
                </a:spcAft>
                <a:buNone/>
              </a:pPr>
              <a:r>
                <a:rPr lang="en" sz="1000"/>
                <a:t>Windows 10</a:t>
              </a:r>
              <a:endParaRPr sz="1000"/>
            </a:p>
          </p:txBody>
        </p:sp>
        <p:sp>
          <p:nvSpPr>
            <p:cNvPr id="249" name="Google Shape;249;p24"/>
            <p:cNvSpPr/>
            <p:nvPr/>
          </p:nvSpPr>
          <p:spPr>
            <a:xfrm>
              <a:off x="3714875" y="2709250"/>
              <a:ext cx="1084200" cy="23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Add to Cart</a:t>
              </a:r>
              <a:endParaRPr sz="800"/>
            </a:p>
          </p:txBody>
        </p:sp>
        <p:sp>
          <p:nvSpPr>
            <p:cNvPr id="250" name="Google Shape;250;p24"/>
            <p:cNvSpPr txBox="1"/>
            <p:nvPr/>
          </p:nvSpPr>
          <p:spPr>
            <a:xfrm>
              <a:off x="2387875" y="2952975"/>
              <a:ext cx="22122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In-Store Pickup (15 available)</a:t>
              </a:r>
              <a:br>
                <a:rPr lang="en" sz="800"/>
              </a:br>
              <a:r>
                <a:rPr lang="en" sz="800" u="sng"/>
                <a:t>Raleigh, Central Ave, Store #1123</a:t>
              </a:r>
              <a:endParaRPr sz="800" u="sng"/>
            </a:p>
          </p:txBody>
        </p:sp>
        <p:sp>
          <p:nvSpPr>
            <p:cNvPr id="251" name="Google Shape;251;p24"/>
            <p:cNvSpPr txBox="1"/>
            <p:nvPr/>
          </p:nvSpPr>
          <p:spPr>
            <a:xfrm>
              <a:off x="2359450" y="3247875"/>
              <a:ext cx="16929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Recommendations</a:t>
              </a:r>
              <a:endParaRPr sz="1100"/>
            </a:p>
          </p:txBody>
        </p:sp>
        <p:pic>
          <p:nvPicPr>
            <p:cNvPr id="252" name="Google Shape;252;p24"/>
            <p:cNvPicPr preferRelativeResize="0"/>
            <p:nvPr/>
          </p:nvPicPr>
          <p:blipFill>
            <a:blip r:embed="rId5">
              <a:alphaModFix/>
            </a:blip>
            <a:stretch>
              <a:fillRect/>
            </a:stretch>
          </p:blipFill>
          <p:spPr>
            <a:xfrm>
              <a:off x="4077601" y="3562965"/>
              <a:ext cx="656302" cy="481825"/>
            </a:xfrm>
            <a:prstGeom prst="rect">
              <a:avLst/>
            </a:prstGeom>
            <a:noFill/>
            <a:ln>
              <a:noFill/>
            </a:ln>
          </p:spPr>
        </p:pic>
        <p:grpSp>
          <p:nvGrpSpPr>
            <p:cNvPr id="253" name="Google Shape;253;p24"/>
            <p:cNvGrpSpPr/>
            <p:nvPr/>
          </p:nvGrpSpPr>
          <p:grpSpPr>
            <a:xfrm>
              <a:off x="2493145" y="3580230"/>
              <a:ext cx="617294" cy="481821"/>
              <a:chOff x="6177751" y="2847363"/>
              <a:chExt cx="2508305" cy="1902925"/>
            </a:xfrm>
          </p:grpSpPr>
          <p:pic>
            <p:nvPicPr>
              <p:cNvPr id="254" name="Google Shape;254;p24"/>
              <p:cNvPicPr preferRelativeResize="0"/>
              <p:nvPr/>
            </p:nvPicPr>
            <p:blipFill>
              <a:blip r:embed="rId6">
                <a:alphaModFix/>
              </a:blip>
              <a:stretch>
                <a:fillRect/>
              </a:stretch>
            </p:blipFill>
            <p:spPr>
              <a:xfrm>
                <a:off x="6177751" y="2847363"/>
                <a:ext cx="2508305" cy="1902925"/>
              </a:xfrm>
              <a:prstGeom prst="rect">
                <a:avLst/>
              </a:prstGeom>
              <a:noFill/>
              <a:ln>
                <a:noFill/>
              </a:ln>
            </p:spPr>
          </p:pic>
          <p:sp>
            <p:nvSpPr>
              <p:cNvPr id="255" name="Google Shape;255;p24"/>
              <p:cNvSpPr/>
              <p:nvPr/>
            </p:nvSpPr>
            <p:spPr>
              <a:xfrm>
                <a:off x="6493525" y="3160075"/>
                <a:ext cx="1914600" cy="1113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4"/>
            <p:cNvGrpSpPr/>
            <p:nvPr/>
          </p:nvGrpSpPr>
          <p:grpSpPr>
            <a:xfrm>
              <a:off x="3310719" y="3556990"/>
              <a:ext cx="609156" cy="481821"/>
              <a:chOff x="5845700" y="664390"/>
              <a:chExt cx="2592152" cy="1902925"/>
            </a:xfrm>
          </p:grpSpPr>
          <p:pic>
            <p:nvPicPr>
              <p:cNvPr id="257" name="Google Shape;257;p24"/>
              <p:cNvPicPr preferRelativeResize="0"/>
              <p:nvPr/>
            </p:nvPicPr>
            <p:blipFill>
              <a:blip r:embed="rId4">
                <a:alphaModFix/>
              </a:blip>
              <a:stretch>
                <a:fillRect/>
              </a:stretch>
            </p:blipFill>
            <p:spPr>
              <a:xfrm>
                <a:off x="5845700" y="664390"/>
                <a:ext cx="2592152" cy="1902925"/>
              </a:xfrm>
              <a:prstGeom prst="rect">
                <a:avLst/>
              </a:prstGeom>
              <a:noFill/>
              <a:ln>
                <a:noFill/>
              </a:ln>
            </p:spPr>
          </p:pic>
          <p:sp>
            <p:nvSpPr>
              <p:cNvPr id="258" name="Google Shape;258;p24"/>
              <p:cNvSpPr/>
              <p:nvPr/>
            </p:nvSpPr>
            <p:spPr>
              <a:xfrm>
                <a:off x="6331025" y="978675"/>
                <a:ext cx="1621500" cy="802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9" name="Google Shape;259;p24"/>
          <p:cNvCxnSpPr>
            <a:stCxn id="237" idx="3"/>
          </p:cNvCxnSpPr>
          <p:nvPr/>
        </p:nvCxnSpPr>
        <p:spPr>
          <a:xfrm flipH="1" rot="10800000">
            <a:off x="4455896" y="1767597"/>
            <a:ext cx="958200" cy="5100"/>
          </a:xfrm>
          <a:prstGeom prst="straightConnector1">
            <a:avLst/>
          </a:prstGeom>
          <a:noFill/>
          <a:ln cap="flat" cmpd="sng" w="9525">
            <a:solidFill>
              <a:srgbClr val="595959"/>
            </a:solidFill>
            <a:prstDash val="solid"/>
            <a:round/>
            <a:headEnd len="med" w="med" type="none"/>
            <a:tailEnd len="med" w="med" type="triangle"/>
          </a:ln>
        </p:spPr>
      </p:cxnSp>
      <p:cxnSp>
        <p:nvCxnSpPr>
          <p:cNvPr id="260" name="Google Shape;260;p24"/>
          <p:cNvCxnSpPr/>
          <p:nvPr/>
        </p:nvCxnSpPr>
        <p:spPr>
          <a:xfrm flipH="1" rot="10800000">
            <a:off x="4456101" y="1887978"/>
            <a:ext cx="2459400" cy="21600"/>
          </a:xfrm>
          <a:prstGeom prst="straightConnector1">
            <a:avLst/>
          </a:prstGeom>
          <a:noFill/>
          <a:ln cap="flat" cmpd="sng" w="9525">
            <a:solidFill>
              <a:srgbClr val="595959"/>
            </a:solidFill>
            <a:prstDash val="solid"/>
            <a:round/>
            <a:headEnd len="med" w="med" type="none"/>
            <a:tailEnd len="med" w="med" type="triangle"/>
          </a:ln>
        </p:spPr>
      </p:cxnSp>
      <p:cxnSp>
        <p:nvCxnSpPr>
          <p:cNvPr id="261" name="Google Shape;261;p24"/>
          <p:cNvCxnSpPr/>
          <p:nvPr/>
        </p:nvCxnSpPr>
        <p:spPr>
          <a:xfrm>
            <a:off x="4285406" y="2258719"/>
            <a:ext cx="1148400" cy="0"/>
          </a:xfrm>
          <a:prstGeom prst="straightConnector1">
            <a:avLst/>
          </a:prstGeom>
          <a:noFill/>
          <a:ln cap="flat" cmpd="sng" w="9525">
            <a:solidFill>
              <a:srgbClr val="595959"/>
            </a:solidFill>
            <a:prstDash val="solid"/>
            <a:round/>
            <a:headEnd len="med" w="med" type="none"/>
            <a:tailEnd len="med" w="med" type="triangle"/>
          </a:ln>
        </p:spPr>
      </p:cxnSp>
      <p:cxnSp>
        <p:nvCxnSpPr>
          <p:cNvPr id="262" name="Google Shape;262;p24"/>
          <p:cNvCxnSpPr>
            <a:endCxn id="263" idx="1"/>
          </p:cNvCxnSpPr>
          <p:nvPr/>
        </p:nvCxnSpPr>
        <p:spPr>
          <a:xfrm>
            <a:off x="3787093" y="3278404"/>
            <a:ext cx="1152300" cy="9900"/>
          </a:xfrm>
          <a:prstGeom prst="straightConnector1">
            <a:avLst/>
          </a:prstGeom>
          <a:noFill/>
          <a:ln cap="flat" cmpd="sng" w="9525">
            <a:solidFill>
              <a:srgbClr val="595959"/>
            </a:solidFill>
            <a:prstDash val="solid"/>
            <a:round/>
            <a:headEnd len="med" w="med" type="none"/>
            <a:tailEnd len="med" w="med" type="triangle"/>
          </a:ln>
        </p:spPr>
      </p:cxnSp>
      <p:cxnSp>
        <p:nvCxnSpPr>
          <p:cNvPr id="264" name="Google Shape;264;p24"/>
          <p:cNvCxnSpPr/>
          <p:nvPr/>
        </p:nvCxnSpPr>
        <p:spPr>
          <a:xfrm>
            <a:off x="3498193" y="3604937"/>
            <a:ext cx="2210100" cy="6600"/>
          </a:xfrm>
          <a:prstGeom prst="straightConnector1">
            <a:avLst/>
          </a:prstGeom>
          <a:noFill/>
          <a:ln cap="flat" cmpd="sng" w="9525">
            <a:solidFill>
              <a:srgbClr val="595959"/>
            </a:solidFill>
            <a:prstDash val="solid"/>
            <a:round/>
            <a:headEnd len="med" w="med" type="none"/>
            <a:tailEnd len="med" w="med" type="triangle"/>
          </a:ln>
        </p:spPr>
      </p:cxnSp>
      <p:sp>
        <p:nvSpPr>
          <p:cNvPr id="265" name="Google Shape;265;p24"/>
          <p:cNvSpPr txBox="1"/>
          <p:nvPr/>
        </p:nvSpPr>
        <p:spPr>
          <a:xfrm>
            <a:off x="5216752" y="1546775"/>
            <a:ext cx="15351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Pricing Engine</a:t>
            </a:r>
            <a:endParaRPr sz="1200">
              <a:latin typeface="Overpass"/>
              <a:ea typeface="Overpass"/>
              <a:cs typeface="Overpass"/>
              <a:sym typeface="Overpass"/>
            </a:endParaRPr>
          </a:p>
        </p:txBody>
      </p:sp>
      <p:sp>
        <p:nvSpPr>
          <p:cNvPr id="266" name="Google Shape;266;p24"/>
          <p:cNvSpPr txBox="1"/>
          <p:nvPr/>
        </p:nvSpPr>
        <p:spPr>
          <a:xfrm>
            <a:off x="6807747" y="1702375"/>
            <a:ext cx="958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Reviews</a:t>
            </a:r>
            <a:endParaRPr sz="1200">
              <a:latin typeface="Overpass"/>
              <a:ea typeface="Overpass"/>
              <a:cs typeface="Overpass"/>
              <a:sym typeface="Overpass"/>
            </a:endParaRPr>
          </a:p>
        </p:txBody>
      </p:sp>
      <p:sp>
        <p:nvSpPr>
          <p:cNvPr id="267" name="Google Shape;267;p24"/>
          <p:cNvSpPr txBox="1"/>
          <p:nvPr/>
        </p:nvSpPr>
        <p:spPr>
          <a:xfrm>
            <a:off x="5339674" y="2113050"/>
            <a:ext cx="17169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Details/Specifications</a:t>
            </a:r>
            <a:endParaRPr sz="1200">
              <a:latin typeface="Overpass"/>
              <a:ea typeface="Overpass"/>
              <a:cs typeface="Overpass"/>
              <a:sym typeface="Overpass"/>
            </a:endParaRPr>
          </a:p>
        </p:txBody>
      </p:sp>
      <p:sp>
        <p:nvSpPr>
          <p:cNvPr id="263" name="Google Shape;263;p24"/>
          <p:cNvSpPr txBox="1"/>
          <p:nvPr/>
        </p:nvSpPr>
        <p:spPr>
          <a:xfrm>
            <a:off x="4939393" y="3139804"/>
            <a:ext cx="20712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Location-based availability</a:t>
            </a:r>
            <a:endParaRPr sz="1200">
              <a:latin typeface="Overpass"/>
              <a:ea typeface="Overpass"/>
              <a:cs typeface="Overpass"/>
              <a:sym typeface="Overpass"/>
            </a:endParaRPr>
          </a:p>
        </p:txBody>
      </p:sp>
      <p:sp>
        <p:nvSpPr>
          <p:cNvPr id="268" name="Google Shape;268;p24"/>
          <p:cNvSpPr txBox="1"/>
          <p:nvPr/>
        </p:nvSpPr>
        <p:spPr>
          <a:xfrm>
            <a:off x="5587574" y="3413600"/>
            <a:ext cx="24243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People who purchased also...</a:t>
            </a:r>
            <a:endParaRPr sz="1200">
              <a:latin typeface="Overpass"/>
              <a:ea typeface="Overpass"/>
              <a:cs typeface="Overpass"/>
              <a:sym typeface="Overpass"/>
            </a:endParaRPr>
          </a:p>
        </p:txBody>
      </p:sp>
      <p:pic>
        <p:nvPicPr>
          <p:cNvPr id="269" name="Google Shape;269;p24"/>
          <p:cNvPicPr preferRelativeResize="0"/>
          <p:nvPr/>
        </p:nvPicPr>
        <p:blipFill>
          <a:blip r:embed="rId7">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5"/>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75" name="Google Shape;275;p25"/>
          <p:cNvSpPr txBox="1"/>
          <p:nvPr/>
        </p:nvSpPr>
        <p:spPr>
          <a:xfrm>
            <a:off x="235500" y="292625"/>
            <a:ext cx="2778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CHAINING</a:t>
            </a:r>
            <a:endParaRPr b="1" sz="2400">
              <a:solidFill>
                <a:srgbClr val="000000"/>
              </a:solidFill>
              <a:latin typeface="Overpass"/>
              <a:ea typeface="Overpass"/>
              <a:cs typeface="Overpass"/>
              <a:sym typeface="Overpass"/>
            </a:endParaRPr>
          </a:p>
        </p:txBody>
      </p:sp>
      <p:pic>
        <p:nvPicPr>
          <p:cNvPr id="276" name="Google Shape;276;p25"/>
          <p:cNvPicPr preferRelativeResize="0"/>
          <p:nvPr/>
        </p:nvPicPr>
        <p:blipFill>
          <a:blip r:embed="rId3">
            <a:alphaModFix/>
          </a:blip>
          <a:stretch>
            <a:fillRect/>
          </a:stretch>
        </p:blipFill>
        <p:spPr>
          <a:xfrm>
            <a:off x="230275" y="1406725"/>
            <a:ext cx="1800600" cy="3025061"/>
          </a:xfrm>
          <a:prstGeom prst="rect">
            <a:avLst/>
          </a:prstGeom>
          <a:noFill/>
          <a:ln>
            <a:noFill/>
          </a:ln>
        </p:spPr>
      </p:pic>
      <p:pic>
        <p:nvPicPr>
          <p:cNvPr id="277" name="Google Shape;277;p25"/>
          <p:cNvPicPr preferRelativeResize="0"/>
          <p:nvPr/>
        </p:nvPicPr>
        <p:blipFill>
          <a:blip r:embed="rId4">
            <a:alphaModFix/>
          </a:blip>
          <a:stretch>
            <a:fillRect/>
          </a:stretch>
        </p:blipFill>
        <p:spPr>
          <a:xfrm>
            <a:off x="3964382" y="2414289"/>
            <a:ext cx="964942" cy="1082000"/>
          </a:xfrm>
          <a:prstGeom prst="rect">
            <a:avLst/>
          </a:prstGeom>
          <a:noFill/>
          <a:ln>
            <a:noFill/>
          </a:ln>
        </p:spPr>
      </p:pic>
      <p:pic>
        <p:nvPicPr>
          <p:cNvPr id="278" name="Google Shape;278;p25"/>
          <p:cNvPicPr preferRelativeResize="0"/>
          <p:nvPr/>
        </p:nvPicPr>
        <p:blipFill>
          <a:blip r:embed="rId5">
            <a:alphaModFix/>
          </a:blip>
          <a:stretch>
            <a:fillRect/>
          </a:stretch>
        </p:blipFill>
        <p:spPr>
          <a:xfrm>
            <a:off x="7833500" y="2173250"/>
            <a:ext cx="1234300" cy="1234300"/>
          </a:xfrm>
          <a:prstGeom prst="rect">
            <a:avLst/>
          </a:prstGeom>
          <a:noFill/>
          <a:ln>
            <a:noFill/>
          </a:ln>
        </p:spPr>
      </p:pic>
      <p:pic>
        <p:nvPicPr>
          <p:cNvPr id="279" name="Google Shape;279;p25"/>
          <p:cNvPicPr preferRelativeResize="0"/>
          <p:nvPr/>
        </p:nvPicPr>
        <p:blipFill>
          <a:blip r:embed="rId6">
            <a:alphaModFix/>
          </a:blip>
          <a:stretch>
            <a:fillRect/>
          </a:stretch>
        </p:blipFill>
        <p:spPr>
          <a:xfrm>
            <a:off x="6594975" y="2350626"/>
            <a:ext cx="1009925" cy="1009925"/>
          </a:xfrm>
          <a:prstGeom prst="rect">
            <a:avLst/>
          </a:prstGeom>
          <a:noFill/>
          <a:ln>
            <a:noFill/>
          </a:ln>
        </p:spPr>
      </p:pic>
      <p:pic>
        <p:nvPicPr>
          <p:cNvPr id="280" name="Google Shape;280;p25"/>
          <p:cNvPicPr preferRelativeResize="0"/>
          <p:nvPr/>
        </p:nvPicPr>
        <p:blipFill>
          <a:blip r:embed="rId7">
            <a:alphaModFix/>
          </a:blip>
          <a:stretch>
            <a:fillRect/>
          </a:stretch>
        </p:blipFill>
        <p:spPr>
          <a:xfrm>
            <a:off x="5271188" y="2350626"/>
            <a:ext cx="1134325" cy="1082000"/>
          </a:xfrm>
          <a:prstGeom prst="rect">
            <a:avLst/>
          </a:prstGeom>
          <a:noFill/>
          <a:ln>
            <a:noFill/>
          </a:ln>
        </p:spPr>
      </p:pic>
      <p:grpSp>
        <p:nvGrpSpPr>
          <p:cNvPr id="281" name="Google Shape;281;p25"/>
          <p:cNvGrpSpPr/>
          <p:nvPr/>
        </p:nvGrpSpPr>
        <p:grpSpPr>
          <a:xfrm>
            <a:off x="2431075" y="2414300"/>
            <a:ext cx="1209300" cy="1009905"/>
            <a:chOff x="4663750" y="2190650"/>
            <a:chExt cx="1209300" cy="1009905"/>
          </a:xfrm>
        </p:grpSpPr>
        <p:pic>
          <p:nvPicPr>
            <p:cNvPr id="282" name="Google Shape;282;p25"/>
            <p:cNvPicPr preferRelativeResize="0"/>
            <p:nvPr/>
          </p:nvPicPr>
          <p:blipFill>
            <a:blip r:embed="rId8">
              <a:alphaModFix/>
            </a:blip>
            <a:stretch>
              <a:fillRect/>
            </a:stretch>
          </p:blipFill>
          <p:spPr>
            <a:xfrm>
              <a:off x="4807813" y="2190655"/>
              <a:ext cx="921164" cy="1009900"/>
            </a:xfrm>
            <a:prstGeom prst="rect">
              <a:avLst/>
            </a:prstGeom>
            <a:noFill/>
            <a:ln>
              <a:noFill/>
            </a:ln>
          </p:spPr>
        </p:pic>
        <p:sp>
          <p:nvSpPr>
            <p:cNvPr id="283" name="Google Shape;283;p25"/>
            <p:cNvSpPr/>
            <p:nvPr/>
          </p:nvSpPr>
          <p:spPr>
            <a:xfrm>
              <a:off x="4663750" y="2190650"/>
              <a:ext cx="1209300" cy="10098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 name="Google Shape;284;p25"/>
          <p:cNvCxnSpPr>
            <a:stCxn id="276" idx="3"/>
            <a:endCxn id="283" idx="1"/>
          </p:cNvCxnSpPr>
          <p:nvPr/>
        </p:nvCxnSpPr>
        <p:spPr>
          <a:xfrm>
            <a:off x="2030875" y="2919255"/>
            <a:ext cx="400200" cy="0"/>
          </a:xfrm>
          <a:prstGeom prst="straightConnector1">
            <a:avLst/>
          </a:prstGeom>
          <a:noFill/>
          <a:ln cap="flat" cmpd="sng" w="19050">
            <a:solidFill>
              <a:srgbClr val="595959"/>
            </a:solidFill>
            <a:prstDash val="solid"/>
            <a:round/>
            <a:headEnd len="med" w="med" type="triangle"/>
            <a:tailEnd len="med" w="med" type="triangle"/>
          </a:ln>
        </p:spPr>
      </p:cxnSp>
      <p:cxnSp>
        <p:nvCxnSpPr>
          <p:cNvPr id="285" name="Google Shape;285;p25"/>
          <p:cNvCxnSpPr>
            <a:stCxn id="283" idx="3"/>
            <a:endCxn id="277" idx="1"/>
          </p:cNvCxnSpPr>
          <p:nvPr/>
        </p:nvCxnSpPr>
        <p:spPr>
          <a:xfrm>
            <a:off x="3640375" y="2919200"/>
            <a:ext cx="324000" cy="36000"/>
          </a:xfrm>
          <a:prstGeom prst="straightConnector1">
            <a:avLst/>
          </a:prstGeom>
          <a:noFill/>
          <a:ln cap="flat" cmpd="sng" w="19050">
            <a:solidFill>
              <a:srgbClr val="595959"/>
            </a:solidFill>
            <a:prstDash val="solid"/>
            <a:round/>
            <a:headEnd len="med" w="med" type="triangle"/>
            <a:tailEnd len="med" w="med" type="triangle"/>
          </a:ln>
        </p:spPr>
      </p:cxnSp>
      <p:cxnSp>
        <p:nvCxnSpPr>
          <p:cNvPr id="286" name="Google Shape;286;p25"/>
          <p:cNvCxnSpPr>
            <a:stCxn id="277" idx="3"/>
            <a:endCxn id="280" idx="1"/>
          </p:cNvCxnSpPr>
          <p:nvPr/>
        </p:nvCxnSpPr>
        <p:spPr>
          <a:xfrm flipH="1" rot="10800000">
            <a:off x="4929324" y="289168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287" name="Google Shape;287;p25"/>
          <p:cNvCxnSpPr/>
          <p:nvPr/>
        </p:nvCxnSpPr>
        <p:spPr>
          <a:xfrm flipH="1" rot="10800000">
            <a:off x="6309024" y="288743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288" name="Google Shape;288;p25"/>
          <p:cNvCxnSpPr/>
          <p:nvPr/>
        </p:nvCxnSpPr>
        <p:spPr>
          <a:xfrm flipH="1" rot="10800000">
            <a:off x="7491499" y="2823777"/>
            <a:ext cx="342000" cy="63600"/>
          </a:xfrm>
          <a:prstGeom prst="straightConnector1">
            <a:avLst/>
          </a:prstGeom>
          <a:noFill/>
          <a:ln cap="flat" cmpd="sng" w="19050">
            <a:solidFill>
              <a:srgbClr val="595959"/>
            </a:solidFill>
            <a:prstDash val="solid"/>
            <a:round/>
            <a:headEnd len="med" w="med" type="triangle"/>
            <a:tailEnd len="med" w="med" type="triangle"/>
          </a:ln>
        </p:spPr>
      </p:cxnSp>
      <p:pic>
        <p:nvPicPr>
          <p:cNvPr id="289" name="Google Shape;289;p25"/>
          <p:cNvPicPr preferRelativeResize="0"/>
          <p:nvPr/>
        </p:nvPicPr>
        <p:blipFill>
          <a:blip r:embed="rId9">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6"/>
          <p:cNvSpPr txBox="1"/>
          <p:nvPr>
            <p:ph idx="12" type="sldNum"/>
          </p:nvPr>
        </p:nvSpPr>
        <p:spPr>
          <a:xfrm>
            <a:off x="0" y="4809850"/>
            <a:ext cx="3582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95" name="Google Shape;295;p26"/>
          <p:cNvSpPr txBox="1"/>
          <p:nvPr/>
        </p:nvSpPr>
        <p:spPr>
          <a:xfrm>
            <a:off x="235500" y="292625"/>
            <a:ext cx="4316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verpass"/>
                <a:ea typeface="Overpass"/>
                <a:cs typeface="Overpass"/>
                <a:sym typeface="Overpass"/>
              </a:rPr>
              <a:t>CHAINING (FAILURE)</a:t>
            </a:r>
            <a:endParaRPr b="1" sz="2400">
              <a:solidFill>
                <a:srgbClr val="000000"/>
              </a:solidFill>
              <a:latin typeface="Overpass"/>
              <a:ea typeface="Overpass"/>
              <a:cs typeface="Overpass"/>
              <a:sym typeface="Overpass"/>
            </a:endParaRPr>
          </a:p>
        </p:txBody>
      </p:sp>
      <p:pic>
        <p:nvPicPr>
          <p:cNvPr id="296" name="Google Shape;296;p26"/>
          <p:cNvPicPr preferRelativeResize="0"/>
          <p:nvPr/>
        </p:nvPicPr>
        <p:blipFill>
          <a:blip r:embed="rId3">
            <a:alphaModFix/>
          </a:blip>
          <a:stretch>
            <a:fillRect/>
          </a:stretch>
        </p:blipFill>
        <p:spPr>
          <a:xfrm>
            <a:off x="230275" y="1406725"/>
            <a:ext cx="1800600" cy="3025061"/>
          </a:xfrm>
          <a:prstGeom prst="rect">
            <a:avLst/>
          </a:prstGeom>
          <a:noFill/>
          <a:ln>
            <a:noFill/>
          </a:ln>
        </p:spPr>
      </p:pic>
      <p:pic>
        <p:nvPicPr>
          <p:cNvPr id="297" name="Google Shape;297;p26"/>
          <p:cNvPicPr preferRelativeResize="0"/>
          <p:nvPr/>
        </p:nvPicPr>
        <p:blipFill>
          <a:blip r:embed="rId4">
            <a:alphaModFix/>
          </a:blip>
          <a:stretch>
            <a:fillRect/>
          </a:stretch>
        </p:blipFill>
        <p:spPr>
          <a:xfrm>
            <a:off x="3964382" y="2414289"/>
            <a:ext cx="964942" cy="1082000"/>
          </a:xfrm>
          <a:prstGeom prst="rect">
            <a:avLst/>
          </a:prstGeom>
          <a:noFill/>
          <a:ln>
            <a:noFill/>
          </a:ln>
        </p:spPr>
      </p:pic>
      <p:pic>
        <p:nvPicPr>
          <p:cNvPr id="298" name="Google Shape;298;p26"/>
          <p:cNvPicPr preferRelativeResize="0"/>
          <p:nvPr/>
        </p:nvPicPr>
        <p:blipFill>
          <a:blip r:embed="rId5">
            <a:alphaModFix/>
          </a:blip>
          <a:stretch>
            <a:fillRect/>
          </a:stretch>
        </p:blipFill>
        <p:spPr>
          <a:xfrm>
            <a:off x="7833500" y="2173250"/>
            <a:ext cx="1234300" cy="1234300"/>
          </a:xfrm>
          <a:prstGeom prst="rect">
            <a:avLst/>
          </a:prstGeom>
          <a:noFill/>
          <a:ln>
            <a:noFill/>
          </a:ln>
        </p:spPr>
      </p:pic>
      <p:pic>
        <p:nvPicPr>
          <p:cNvPr id="299" name="Google Shape;299;p26"/>
          <p:cNvPicPr preferRelativeResize="0"/>
          <p:nvPr/>
        </p:nvPicPr>
        <p:blipFill>
          <a:blip r:embed="rId6">
            <a:alphaModFix/>
          </a:blip>
          <a:stretch>
            <a:fillRect/>
          </a:stretch>
        </p:blipFill>
        <p:spPr>
          <a:xfrm>
            <a:off x="6594975" y="2350626"/>
            <a:ext cx="1009925" cy="1009925"/>
          </a:xfrm>
          <a:prstGeom prst="rect">
            <a:avLst/>
          </a:prstGeom>
          <a:noFill/>
          <a:ln>
            <a:noFill/>
          </a:ln>
        </p:spPr>
      </p:pic>
      <p:pic>
        <p:nvPicPr>
          <p:cNvPr id="300" name="Google Shape;300;p26"/>
          <p:cNvPicPr preferRelativeResize="0"/>
          <p:nvPr/>
        </p:nvPicPr>
        <p:blipFill>
          <a:blip r:embed="rId7">
            <a:alphaModFix/>
          </a:blip>
          <a:stretch>
            <a:fillRect/>
          </a:stretch>
        </p:blipFill>
        <p:spPr>
          <a:xfrm>
            <a:off x="5271188" y="2350626"/>
            <a:ext cx="1134325" cy="1082000"/>
          </a:xfrm>
          <a:prstGeom prst="rect">
            <a:avLst/>
          </a:prstGeom>
          <a:noFill/>
          <a:ln>
            <a:noFill/>
          </a:ln>
        </p:spPr>
      </p:pic>
      <p:grpSp>
        <p:nvGrpSpPr>
          <p:cNvPr id="301" name="Google Shape;301;p26"/>
          <p:cNvGrpSpPr/>
          <p:nvPr/>
        </p:nvGrpSpPr>
        <p:grpSpPr>
          <a:xfrm>
            <a:off x="2431075" y="2414300"/>
            <a:ext cx="1209300" cy="1009905"/>
            <a:chOff x="4663750" y="2190650"/>
            <a:chExt cx="1209300" cy="1009905"/>
          </a:xfrm>
        </p:grpSpPr>
        <p:pic>
          <p:nvPicPr>
            <p:cNvPr id="302" name="Google Shape;302;p26"/>
            <p:cNvPicPr preferRelativeResize="0"/>
            <p:nvPr/>
          </p:nvPicPr>
          <p:blipFill>
            <a:blip r:embed="rId8">
              <a:alphaModFix/>
            </a:blip>
            <a:stretch>
              <a:fillRect/>
            </a:stretch>
          </p:blipFill>
          <p:spPr>
            <a:xfrm>
              <a:off x="4807813" y="2190655"/>
              <a:ext cx="921164" cy="1009900"/>
            </a:xfrm>
            <a:prstGeom prst="rect">
              <a:avLst/>
            </a:prstGeom>
            <a:noFill/>
            <a:ln>
              <a:noFill/>
            </a:ln>
          </p:spPr>
        </p:pic>
        <p:sp>
          <p:nvSpPr>
            <p:cNvPr id="303" name="Google Shape;303;p26"/>
            <p:cNvSpPr/>
            <p:nvPr/>
          </p:nvSpPr>
          <p:spPr>
            <a:xfrm>
              <a:off x="4663750" y="2190650"/>
              <a:ext cx="1209300" cy="10098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4" name="Google Shape;304;p26"/>
          <p:cNvCxnSpPr>
            <a:stCxn id="296" idx="3"/>
            <a:endCxn id="303" idx="1"/>
          </p:cNvCxnSpPr>
          <p:nvPr/>
        </p:nvCxnSpPr>
        <p:spPr>
          <a:xfrm>
            <a:off x="2030875" y="2919255"/>
            <a:ext cx="400200" cy="0"/>
          </a:xfrm>
          <a:prstGeom prst="straightConnector1">
            <a:avLst/>
          </a:prstGeom>
          <a:noFill/>
          <a:ln cap="flat" cmpd="sng" w="19050">
            <a:solidFill>
              <a:srgbClr val="595959"/>
            </a:solidFill>
            <a:prstDash val="solid"/>
            <a:round/>
            <a:headEnd len="med" w="med" type="triangle"/>
            <a:tailEnd len="med" w="med" type="triangle"/>
          </a:ln>
        </p:spPr>
      </p:cxnSp>
      <p:cxnSp>
        <p:nvCxnSpPr>
          <p:cNvPr id="305" name="Google Shape;305;p26"/>
          <p:cNvCxnSpPr>
            <a:stCxn id="303" idx="3"/>
            <a:endCxn id="297" idx="1"/>
          </p:cNvCxnSpPr>
          <p:nvPr/>
        </p:nvCxnSpPr>
        <p:spPr>
          <a:xfrm>
            <a:off x="3640375" y="2919200"/>
            <a:ext cx="324000" cy="36000"/>
          </a:xfrm>
          <a:prstGeom prst="straightConnector1">
            <a:avLst/>
          </a:prstGeom>
          <a:noFill/>
          <a:ln cap="flat" cmpd="sng" w="19050">
            <a:solidFill>
              <a:srgbClr val="595959"/>
            </a:solidFill>
            <a:prstDash val="solid"/>
            <a:round/>
            <a:headEnd len="med" w="med" type="triangle"/>
            <a:tailEnd len="med" w="med" type="triangle"/>
          </a:ln>
        </p:spPr>
      </p:cxnSp>
      <p:cxnSp>
        <p:nvCxnSpPr>
          <p:cNvPr id="306" name="Google Shape;306;p26"/>
          <p:cNvCxnSpPr>
            <a:stCxn id="297" idx="3"/>
            <a:endCxn id="300" idx="1"/>
          </p:cNvCxnSpPr>
          <p:nvPr/>
        </p:nvCxnSpPr>
        <p:spPr>
          <a:xfrm flipH="1" rot="10800000">
            <a:off x="4929324" y="289168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307" name="Google Shape;307;p26"/>
          <p:cNvCxnSpPr/>
          <p:nvPr/>
        </p:nvCxnSpPr>
        <p:spPr>
          <a:xfrm flipH="1" rot="10800000">
            <a:off x="6309024" y="2887439"/>
            <a:ext cx="342000" cy="63600"/>
          </a:xfrm>
          <a:prstGeom prst="straightConnector1">
            <a:avLst/>
          </a:prstGeom>
          <a:noFill/>
          <a:ln cap="flat" cmpd="sng" w="19050">
            <a:solidFill>
              <a:srgbClr val="595959"/>
            </a:solidFill>
            <a:prstDash val="solid"/>
            <a:round/>
            <a:headEnd len="med" w="med" type="triangle"/>
            <a:tailEnd len="med" w="med" type="triangle"/>
          </a:ln>
        </p:spPr>
      </p:cxnSp>
      <p:cxnSp>
        <p:nvCxnSpPr>
          <p:cNvPr id="308" name="Google Shape;308;p26"/>
          <p:cNvCxnSpPr/>
          <p:nvPr/>
        </p:nvCxnSpPr>
        <p:spPr>
          <a:xfrm flipH="1" rot="10800000">
            <a:off x="7491499" y="2823777"/>
            <a:ext cx="342000" cy="63600"/>
          </a:xfrm>
          <a:prstGeom prst="straightConnector1">
            <a:avLst/>
          </a:prstGeom>
          <a:noFill/>
          <a:ln cap="flat" cmpd="sng" w="19050">
            <a:solidFill>
              <a:srgbClr val="595959"/>
            </a:solidFill>
            <a:prstDash val="solid"/>
            <a:round/>
            <a:headEnd len="med" w="med" type="triangle"/>
            <a:tailEnd len="med" w="med" type="triangle"/>
          </a:ln>
        </p:spPr>
      </p:cxnSp>
      <p:sp>
        <p:nvSpPr>
          <p:cNvPr id="309" name="Google Shape;309;p26"/>
          <p:cNvSpPr txBox="1"/>
          <p:nvPr/>
        </p:nvSpPr>
        <p:spPr>
          <a:xfrm>
            <a:off x="6691800" y="2548750"/>
            <a:ext cx="786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0000"/>
                </a:solidFill>
              </a:rPr>
              <a:t>X</a:t>
            </a:r>
            <a:endParaRPr sz="3600">
              <a:solidFill>
                <a:srgbClr val="FF0000"/>
              </a:solidFill>
            </a:endParaRPr>
          </a:p>
        </p:txBody>
      </p:sp>
      <p:pic>
        <p:nvPicPr>
          <p:cNvPr id="310" name="Google Shape;310;p26"/>
          <p:cNvPicPr preferRelativeResize="0"/>
          <p:nvPr/>
        </p:nvPicPr>
        <p:blipFill>
          <a:blip r:embed="rId9">
            <a:alphaModFix/>
          </a:blip>
          <a:stretch>
            <a:fillRect/>
          </a:stretch>
        </p:blipFill>
        <p:spPr>
          <a:xfrm>
            <a:off x="8084300" y="4581722"/>
            <a:ext cx="903675" cy="4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